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8" r:id="rId11"/>
    <p:sldId id="269" r:id="rId12"/>
    <p:sldId id="270" r:id="rId13"/>
    <p:sldId id="272" r:id="rId14"/>
    <p:sldId id="273" r:id="rId15"/>
    <p:sldId id="274" r:id="rId16"/>
    <p:sldId id="275" r:id="rId17"/>
    <p:sldId id="276" r:id="rId18"/>
    <p:sldId id="277" r:id="rId19"/>
    <p:sldId id="278" r:id="rId20"/>
    <p:sldId id="265" r:id="rId21"/>
  </p:sldIdLst>
  <p:sldSz cx="9144000" cy="5143500" type="screen16x9"/>
  <p:notesSz cx="6858000" cy="9144000"/>
  <p:embeddedFontLst>
    <p:embeddedFont>
      <p:font typeface="Georgia" panose="02040502050405020303" pitchFamily="18" charset="0"/>
      <p:regular r:id="rId23"/>
      <p:bold r:id="rId24"/>
      <p:italic r:id="rId25"/>
      <p:boldItalic r:id="rId26"/>
    </p:embeddedFont>
    <p:embeddedFont>
      <p:font typeface="Montserrat" pitchFamily="2" charset="77"/>
      <p:regular r:id="rId27"/>
      <p:bold r:id="rId28"/>
      <p:italic r:id="rId29"/>
      <p:boldItalic r:id="rId30"/>
    </p:embeddedFont>
    <p:embeddedFont>
      <p:font typeface="Montserrat Medium" panose="020F0502020204030204" pitchFamily="34" charset="0"/>
      <p:regular r:id="rId31"/>
      <p:bold r:id="rId32"/>
      <p:italic r:id="rId33"/>
      <p:boldItalic r:id="rId34"/>
    </p:embeddedFont>
    <p:embeddedFont>
      <p:font typeface="Proxima Nova" panose="02000506030000020004" pitchFamily="2" charset="0"/>
      <p:regular r:id="rId35"/>
      <p:bold r:id="rId36"/>
      <p:italic r:id="rId37"/>
      <p:boldItalic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7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3"/>
    <p:restoredTop sz="94694"/>
  </p:normalViewPr>
  <p:slideViewPr>
    <p:cSldViewPr snapToGrid="0">
      <p:cViewPr>
        <p:scale>
          <a:sx n="78" d="100"/>
          <a:sy n="78" d="100"/>
        </p:scale>
        <p:origin x="1936" y="152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9.fntdata"/></Relationships>
</file>

<file path=ppt/media/image1.png>
</file>

<file path=ppt/media/image10.png>
</file>

<file path=ppt/media/image11.jpeg>
</file>

<file path=ppt/media/image12.jpeg>
</file>

<file path=ppt/media/image13.jpeg>
</file>

<file path=ppt/media/image14.png>
</file>

<file path=ppt/media/image15.png>
</file>

<file path=ppt/media/image2.gif>
</file>

<file path=ppt/media/image3.gif>
</file>

<file path=ppt/media/image4.gif>
</file>

<file path=ppt/media/image5.gif>
</file>

<file path=ppt/media/image6.jp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b4a9f25424_0_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b4a9f25424_0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a:extLst>
            <a:ext uri="{FF2B5EF4-FFF2-40B4-BE49-F238E27FC236}">
              <a16:creationId xmlns:a16="http://schemas.microsoft.com/office/drawing/2014/main" id="{AAEA0B91-71C7-487A-2DAB-7E43A19FBF95}"/>
            </a:ext>
          </a:extLst>
        </p:cNvPr>
        <p:cNvGrpSpPr/>
        <p:nvPr/>
      </p:nvGrpSpPr>
      <p:grpSpPr>
        <a:xfrm>
          <a:off x="0" y="0"/>
          <a:ext cx="0" cy="0"/>
          <a:chOff x="0" y="0"/>
          <a:chExt cx="0" cy="0"/>
        </a:xfrm>
      </p:grpSpPr>
      <p:sp>
        <p:nvSpPr>
          <p:cNvPr id="140" name="Google Shape;140;g1f007596b03_2_0:notes">
            <a:extLst>
              <a:ext uri="{FF2B5EF4-FFF2-40B4-BE49-F238E27FC236}">
                <a16:creationId xmlns:a16="http://schemas.microsoft.com/office/drawing/2014/main" id="{F3F70BFB-EF26-3C0F-04C2-E39D3E6130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f007596b03_2_0:notes">
            <a:extLst>
              <a:ext uri="{FF2B5EF4-FFF2-40B4-BE49-F238E27FC236}">
                <a16:creationId xmlns:a16="http://schemas.microsoft.com/office/drawing/2014/main" id="{09513B4B-7D35-4845-A6BF-85F836198D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6993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b6431f7c49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b6431f7c4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f0067eb057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f0067eb057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f0067eb057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f0067eb05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f0067eb05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f0067eb05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f0067eb057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f0067eb05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b6431f7c4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b6431f7c4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f0067eb057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f0067eb057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f0067eb057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f0067eb057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f0067eb057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f0067eb057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000000"/>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rgbClr val="FFFF00"/>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rgbClr val="FFFFFF"/>
              </a:buClr>
              <a:buSzPts val="4800"/>
              <a:buNone/>
              <a:defRPr sz="4800">
                <a:solidFill>
                  <a:srgbClr val="FFFFFF"/>
                </a:solidFill>
              </a:defRPr>
            </a:lvl1pPr>
            <a:lvl2pPr lvl="1">
              <a:spcBef>
                <a:spcPts val="0"/>
              </a:spcBef>
              <a:spcAft>
                <a:spcPts val="0"/>
              </a:spcAft>
              <a:buClr>
                <a:srgbClr val="FFFFFF"/>
              </a:buClr>
              <a:buSzPts val="4800"/>
              <a:buNone/>
              <a:defRPr sz="4800">
                <a:solidFill>
                  <a:srgbClr val="FFFFFF"/>
                </a:solidFill>
              </a:defRPr>
            </a:lvl2pPr>
            <a:lvl3pPr lvl="2">
              <a:spcBef>
                <a:spcPts val="0"/>
              </a:spcBef>
              <a:spcAft>
                <a:spcPts val="0"/>
              </a:spcAft>
              <a:buClr>
                <a:srgbClr val="FFFFFF"/>
              </a:buClr>
              <a:buSzPts val="4800"/>
              <a:buNone/>
              <a:defRPr sz="4800">
                <a:solidFill>
                  <a:srgbClr val="FFFFFF"/>
                </a:solidFill>
              </a:defRPr>
            </a:lvl3pPr>
            <a:lvl4pPr lvl="3">
              <a:spcBef>
                <a:spcPts val="0"/>
              </a:spcBef>
              <a:spcAft>
                <a:spcPts val="0"/>
              </a:spcAft>
              <a:buClr>
                <a:srgbClr val="FFFFFF"/>
              </a:buClr>
              <a:buSzPts val="4800"/>
              <a:buNone/>
              <a:defRPr sz="4800">
                <a:solidFill>
                  <a:srgbClr val="FFFFFF"/>
                </a:solidFill>
              </a:defRPr>
            </a:lvl4pPr>
            <a:lvl5pPr lvl="4">
              <a:spcBef>
                <a:spcPts val="0"/>
              </a:spcBef>
              <a:spcAft>
                <a:spcPts val="0"/>
              </a:spcAft>
              <a:buClr>
                <a:srgbClr val="FFFFFF"/>
              </a:buClr>
              <a:buSzPts val="4800"/>
              <a:buNone/>
              <a:defRPr sz="4800">
                <a:solidFill>
                  <a:srgbClr val="FFFFFF"/>
                </a:solidFill>
              </a:defRPr>
            </a:lvl5pPr>
            <a:lvl6pPr lvl="5">
              <a:spcBef>
                <a:spcPts val="0"/>
              </a:spcBef>
              <a:spcAft>
                <a:spcPts val="0"/>
              </a:spcAft>
              <a:buClr>
                <a:srgbClr val="FFFFFF"/>
              </a:buClr>
              <a:buSzPts val="4800"/>
              <a:buNone/>
              <a:defRPr sz="4800">
                <a:solidFill>
                  <a:srgbClr val="FFFFFF"/>
                </a:solidFill>
              </a:defRPr>
            </a:lvl6pPr>
            <a:lvl7pPr lvl="6">
              <a:spcBef>
                <a:spcPts val="0"/>
              </a:spcBef>
              <a:spcAft>
                <a:spcPts val="0"/>
              </a:spcAft>
              <a:buClr>
                <a:srgbClr val="FFFFFF"/>
              </a:buClr>
              <a:buSzPts val="4800"/>
              <a:buNone/>
              <a:defRPr sz="4800">
                <a:solidFill>
                  <a:srgbClr val="FFFFFF"/>
                </a:solidFill>
              </a:defRPr>
            </a:lvl7pPr>
            <a:lvl8pPr lvl="7">
              <a:spcBef>
                <a:spcPts val="0"/>
              </a:spcBef>
              <a:spcAft>
                <a:spcPts val="0"/>
              </a:spcAft>
              <a:buClr>
                <a:srgbClr val="FFFFFF"/>
              </a:buClr>
              <a:buSzPts val="4800"/>
              <a:buNone/>
              <a:defRPr sz="4800">
                <a:solidFill>
                  <a:srgbClr val="FFFFFF"/>
                </a:solidFill>
              </a:defRPr>
            </a:lvl8pPr>
            <a:lvl9pPr lvl="8">
              <a:spcBef>
                <a:spcPts val="0"/>
              </a:spcBef>
              <a:spcAft>
                <a:spcPts val="0"/>
              </a:spcAft>
              <a:buClr>
                <a:srgbClr val="FFFFFF"/>
              </a:buClr>
              <a:buSzPts val="4800"/>
              <a:buNone/>
              <a:defRPr sz="4800">
                <a:solidFill>
                  <a:srgbClr val="FFFFFF"/>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FFFFFF"/>
              </a:buClr>
              <a:buSzPts val="2400"/>
              <a:buNone/>
              <a:defRPr sz="2400">
                <a:solidFill>
                  <a:srgbClr val="FFFFFF"/>
                </a:solidFill>
              </a:defRPr>
            </a:lvl1pPr>
            <a:lvl2pPr lvl="1">
              <a:lnSpc>
                <a:spcPct val="100000"/>
              </a:lnSpc>
              <a:spcBef>
                <a:spcPts val="0"/>
              </a:spcBef>
              <a:spcAft>
                <a:spcPts val="0"/>
              </a:spcAft>
              <a:buClr>
                <a:srgbClr val="FFFFFF"/>
              </a:buClr>
              <a:buSzPts val="2400"/>
              <a:buNone/>
              <a:defRPr sz="2400">
                <a:solidFill>
                  <a:srgbClr val="FFFFFF"/>
                </a:solidFill>
              </a:defRPr>
            </a:lvl2pPr>
            <a:lvl3pPr lvl="2">
              <a:lnSpc>
                <a:spcPct val="100000"/>
              </a:lnSpc>
              <a:spcBef>
                <a:spcPts val="0"/>
              </a:spcBef>
              <a:spcAft>
                <a:spcPts val="0"/>
              </a:spcAft>
              <a:buClr>
                <a:srgbClr val="FFFFFF"/>
              </a:buClr>
              <a:buSzPts val="2400"/>
              <a:buNone/>
              <a:defRPr sz="2400">
                <a:solidFill>
                  <a:srgbClr val="FFFFFF"/>
                </a:solidFill>
              </a:defRPr>
            </a:lvl3pPr>
            <a:lvl4pPr lvl="3">
              <a:lnSpc>
                <a:spcPct val="100000"/>
              </a:lnSpc>
              <a:spcBef>
                <a:spcPts val="0"/>
              </a:spcBef>
              <a:spcAft>
                <a:spcPts val="0"/>
              </a:spcAft>
              <a:buClr>
                <a:srgbClr val="FFFFFF"/>
              </a:buClr>
              <a:buSzPts val="2400"/>
              <a:buNone/>
              <a:defRPr sz="2400">
                <a:solidFill>
                  <a:srgbClr val="FFFFFF"/>
                </a:solidFill>
              </a:defRPr>
            </a:lvl4pPr>
            <a:lvl5pPr lvl="4">
              <a:lnSpc>
                <a:spcPct val="100000"/>
              </a:lnSpc>
              <a:spcBef>
                <a:spcPts val="0"/>
              </a:spcBef>
              <a:spcAft>
                <a:spcPts val="0"/>
              </a:spcAft>
              <a:buClr>
                <a:srgbClr val="FFFFFF"/>
              </a:buClr>
              <a:buSzPts val="2400"/>
              <a:buNone/>
              <a:defRPr sz="2400">
                <a:solidFill>
                  <a:srgbClr val="FFFFFF"/>
                </a:solidFill>
              </a:defRPr>
            </a:lvl5pPr>
            <a:lvl6pPr lvl="5">
              <a:lnSpc>
                <a:spcPct val="100000"/>
              </a:lnSpc>
              <a:spcBef>
                <a:spcPts val="0"/>
              </a:spcBef>
              <a:spcAft>
                <a:spcPts val="0"/>
              </a:spcAft>
              <a:buClr>
                <a:srgbClr val="FFFFFF"/>
              </a:buClr>
              <a:buSzPts val="2400"/>
              <a:buNone/>
              <a:defRPr sz="2400">
                <a:solidFill>
                  <a:srgbClr val="FFFFFF"/>
                </a:solidFill>
              </a:defRPr>
            </a:lvl6pPr>
            <a:lvl7pPr lvl="6">
              <a:lnSpc>
                <a:spcPct val="100000"/>
              </a:lnSpc>
              <a:spcBef>
                <a:spcPts val="0"/>
              </a:spcBef>
              <a:spcAft>
                <a:spcPts val="0"/>
              </a:spcAft>
              <a:buClr>
                <a:srgbClr val="FFFFFF"/>
              </a:buClr>
              <a:buSzPts val="2400"/>
              <a:buNone/>
              <a:defRPr sz="2400">
                <a:solidFill>
                  <a:srgbClr val="FFFFFF"/>
                </a:solidFill>
              </a:defRPr>
            </a:lvl7pPr>
            <a:lvl8pPr lvl="7">
              <a:lnSpc>
                <a:spcPct val="100000"/>
              </a:lnSpc>
              <a:spcBef>
                <a:spcPts val="0"/>
              </a:spcBef>
              <a:spcAft>
                <a:spcPts val="0"/>
              </a:spcAft>
              <a:buClr>
                <a:srgbClr val="FFFFFF"/>
              </a:buClr>
              <a:buSzPts val="2400"/>
              <a:buNone/>
              <a:defRPr sz="2400">
                <a:solidFill>
                  <a:srgbClr val="FFFFFF"/>
                </a:solidFill>
              </a:defRPr>
            </a:lvl8pPr>
            <a:lvl9pPr lvl="8">
              <a:lnSpc>
                <a:spcPct val="100000"/>
              </a:lnSpc>
              <a:spcBef>
                <a:spcPts val="0"/>
              </a:spcBef>
              <a:spcAft>
                <a:spcPts val="0"/>
              </a:spcAft>
              <a:buClr>
                <a:srgbClr val="FFFFFF"/>
              </a:buClr>
              <a:buSzPts val="2400"/>
              <a:buNone/>
              <a:defRPr sz="2400">
                <a:solidFill>
                  <a:srgbClr val="FFFFFF"/>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p11"/>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p12"/>
          <p:cNvSpPr/>
          <p:nvPr/>
        </p:nvSpPr>
        <p:spPr>
          <a:xfrm>
            <a:off x="0" y="5045700"/>
            <a:ext cx="9144000" cy="97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2"/>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1"/>
              </a:buClr>
              <a:buSzPts val="14000"/>
              <a:buNone/>
              <a:defRPr sz="14000" b="1">
                <a:solidFill>
                  <a:schemeClr val="dk1"/>
                </a:solidFill>
              </a:defRPr>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3" name="Google Shape;53;p12"/>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1">
  <p:cSld name="CUSTOM">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000000"/>
        </a:solidFill>
        <a:effectLst/>
      </p:bgPr>
    </p:bg>
    <p:spTree>
      <p:nvGrpSpPr>
        <p:cNvPr id="1" name="Shape 16"/>
        <p:cNvGrpSpPr/>
        <p:nvPr/>
      </p:nvGrpSpPr>
      <p:grpSpPr>
        <a:xfrm>
          <a:off x="0" y="0"/>
          <a:ext cx="0" cy="0"/>
          <a:chOff x="0" y="0"/>
          <a:chExt cx="0" cy="0"/>
        </a:xfrm>
      </p:grpSpPr>
      <p:cxnSp>
        <p:nvCxnSpPr>
          <p:cNvPr id="17" name="Google Shape;17;p4"/>
          <p:cNvCxnSpPr/>
          <p:nvPr/>
        </p:nvCxnSpPr>
        <p:spPr>
          <a:xfrm>
            <a:off x="0" y="2998150"/>
            <a:ext cx="9144000" cy="0"/>
          </a:xfrm>
          <a:prstGeom prst="straightConnector1">
            <a:avLst/>
          </a:prstGeom>
          <a:noFill/>
          <a:ln w="19050" cap="flat" cmpd="sng">
            <a:solidFill>
              <a:srgbClr val="FFFF00"/>
            </a:solidFill>
            <a:prstDash val="solid"/>
            <a:round/>
            <a:headEnd type="none" w="sm" len="sm"/>
            <a:tailEnd type="none" w="sm" len="sm"/>
          </a:ln>
        </p:spPr>
      </p:cxnSp>
      <p:sp>
        <p:nvSpPr>
          <p:cNvPr id="18" name="Google Shape;18;p4"/>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5"/>
          <p:cNvSpPr/>
          <p:nvPr/>
        </p:nvSpPr>
        <p:spPr>
          <a:xfrm>
            <a:off x="0" y="5045700"/>
            <a:ext cx="9144000" cy="978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Clr>
                <a:srgbClr val="000000"/>
              </a:buClr>
              <a:buSzPts val="2800"/>
              <a:buNone/>
              <a:defRPr>
                <a:solidFill>
                  <a:srgbClr val="000000"/>
                </a:solidFill>
              </a:defRPr>
            </a:lvl2pPr>
            <a:lvl3pPr lvl="2">
              <a:spcBef>
                <a:spcPts val="0"/>
              </a:spcBef>
              <a:spcAft>
                <a:spcPts val="0"/>
              </a:spcAft>
              <a:buClr>
                <a:srgbClr val="000000"/>
              </a:buClr>
              <a:buSzPts val="2800"/>
              <a:buNone/>
              <a:defRPr>
                <a:solidFill>
                  <a:srgbClr val="000000"/>
                </a:solidFill>
              </a:defRPr>
            </a:lvl3pPr>
            <a:lvl4pPr lvl="3">
              <a:spcBef>
                <a:spcPts val="0"/>
              </a:spcBef>
              <a:spcAft>
                <a:spcPts val="0"/>
              </a:spcAft>
              <a:buClr>
                <a:srgbClr val="000000"/>
              </a:buClr>
              <a:buSzPts val="2800"/>
              <a:buNone/>
              <a:defRPr>
                <a:solidFill>
                  <a:srgbClr val="000000"/>
                </a:solidFill>
              </a:defRPr>
            </a:lvl4pPr>
            <a:lvl5pPr lvl="4">
              <a:spcBef>
                <a:spcPts val="0"/>
              </a:spcBef>
              <a:spcAft>
                <a:spcPts val="0"/>
              </a:spcAft>
              <a:buClr>
                <a:srgbClr val="000000"/>
              </a:buClr>
              <a:buSzPts val="2800"/>
              <a:buNone/>
              <a:defRPr>
                <a:solidFill>
                  <a:srgbClr val="000000"/>
                </a:solidFill>
              </a:defRPr>
            </a:lvl5pPr>
            <a:lvl6pPr lvl="5">
              <a:spcBef>
                <a:spcPts val="0"/>
              </a:spcBef>
              <a:spcAft>
                <a:spcPts val="0"/>
              </a:spcAft>
              <a:buClr>
                <a:srgbClr val="000000"/>
              </a:buClr>
              <a:buSzPts val="2800"/>
              <a:buNone/>
              <a:defRPr>
                <a:solidFill>
                  <a:srgbClr val="000000"/>
                </a:solidFill>
              </a:defRPr>
            </a:lvl6pPr>
            <a:lvl7pPr lvl="6">
              <a:spcBef>
                <a:spcPts val="0"/>
              </a:spcBef>
              <a:spcAft>
                <a:spcPts val="0"/>
              </a:spcAft>
              <a:buClr>
                <a:srgbClr val="000000"/>
              </a:buClr>
              <a:buSzPts val="2800"/>
              <a:buNone/>
              <a:defRPr>
                <a:solidFill>
                  <a:srgbClr val="000000"/>
                </a:solidFill>
              </a:defRPr>
            </a:lvl7pPr>
            <a:lvl8pPr lvl="7">
              <a:spcBef>
                <a:spcPts val="0"/>
              </a:spcBef>
              <a:spcAft>
                <a:spcPts val="0"/>
              </a:spcAft>
              <a:buClr>
                <a:srgbClr val="000000"/>
              </a:buClr>
              <a:buSzPts val="2800"/>
              <a:buNone/>
              <a:defRPr>
                <a:solidFill>
                  <a:srgbClr val="000000"/>
                </a:solidFill>
              </a:defRPr>
            </a:lvl8pPr>
            <a:lvl9pPr lvl="8">
              <a:spcBef>
                <a:spcPts val="0"/>
              </a:spcBef>
              <a:spcAft>
                <a:spcPts val="0"/>
              </a:spcAft>
              <a:buClr>
                <a:srgbClr val="000000"/>
              </a:buClr>
              <a:buSzPts val="2800"/>
              <a:buNone/>
              <a:defRPr>
                <a:solidFill>
                  <a:srgbClr val="000000"/>
                </a:solidFill>
              </a:defRPr>
            </a:lvl9pPr>
          </a:lstStyle>
          <a:p>
            <a:endParaRPr/>
          </a:p>
        </p:txBody>
      </p:sp>
      <p:sp>
        <p:nvSpPr>
          <p:cNvPr id="23" name="Google Shape;23;p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Clr>
                <a:srgbClr val="000000"/>
              </a:buClr>
              <a:buSzPts val="1800"/>
              <a:buChar char="●"/>
              <a:defRPr>
                <a:solidFill>
                  <a:srgbClr val="000000"/>
                </a:solidFill>
              </a:defRPr>
            </a:lvl1pPr>
            <a:lvl2pPr marL="914400" lvl="1" indent="-317500">
              <a:spcBef>
                <a:spcPts val="0"/>
              </a:spcBef>
              <a:spcAft>
                <a:spcPts val="0"/>
              </a:spcAft>
              <a:buClr>
                <a:srgbClr val="000000"/>
              </a:buClr>
              <a:buSzPts val="1400"/>
              <a:buChar char="○"/>
              <a:defRPr>
                <a:solidFill>
                  <a:srgbClr val="000000"/>
                </a:solidFill>
              </a:defRPr>
            </a:lvl2pPr>
            <a:lvl3pPr marL="1371600" lvl="2" indent="-317500">
              <a:spcBef>
                <a:spcPts val="0"/>
              </a:spcBef>
              <a:spcAft>
                <a:spcPts val="0"/>
              </a:spcAft>
              <a:buClr>
                <a:srgbClr val="000000"/>
              </a:buClr>
              <a:buSzPts val="1400"/>
              <a:buChar char="■"/>
              <a:defRPr>
                <a:solidFill>
                  <a:srgbClr val="000000"/>
                </a:solidFill>
              </a:defRPr>
            </a:lvl3pPr>
            <a:lvl4pPr marL="1828800" lvl="3" indent="-317500">
              <a:spcBef>
                <a:spcPts val="0"/>
              </a:spcBef>
              <a:spcAft>
                <a:spcPts val="0"/>
              </a:spcAft>
              <a:buClr>
                <a:srgbClr val="000000"/>
              </a:buClr>
              <a:buSzPts val="1400"/>
              <a:buChar char="●"/>
              <a:defRPr>
                <a:solidFill>
                  <a:srgbClr val="000000"/>
                </a:solidFill>
              </a:defRPr>
            </a:lvl4pPr>
            <a:lvl5pPr marL="2286000" lvl="4" indent="-317500">
              <a:spcBef>
                <a:spcPts val="0"/>
              </a:spcBef>
              <a:spcAft>
                <a:spcPts val="0"/>
              </a:spcAft>
              <a:buClr>
                <a:srgbClr val="000000"/>
              </a:buClr>
              <a:buSzPts val="1400"/>
              <a:buChar char="○"/>
              <a:defRPr>
                <a:solidFill>
                  <a:srgbClr val="000000"/>
                </a:solidFill>
              </a:defRPr>
            </a:lvl5pPr>
            <a:lvl6pPr marL="2743200" lvl="5" indent="-317500">
              <a:spcBef>
                <a:spcPts val="0"/>
              </a:spcBef>
              <a:spcAft>
                <a:spcPts val="0"/>
              </a:spcAft>
              <a:buClr>
                <a:srgbClr val="000000"/>
              </a:buClr>
              <a:buSzPts val="1400"/>
              <a:buChar char="■"/>
              <a:defRPr>
                <a:solidFill>
                  <a:srgbClr val="000000"/>
                </a:solidFill>
              </a:defRPr>
            </a:lvl6pPr>
            <a:lvl7pPr marL="3200400" lvl="6" indent="-317500">
              <a:spcBef>
                <a:spcPts val="0"/>
              </a:spcBef>
              <a:spcAft>
                <a:spcPts val="0"/>
              </a:spcAft>
              <a:buClr>
                <a:srgbClr val="000000"/>
              </a:buClr>
              <a:buSzPts val="1400"/>
              <a:buChar char="●"/>
              <a:defRPr>
                <a:solidFill>
                  <a:srgbClr val="000000"/>
                </a:solidFill>
              </a:defRPr>
            </a:lvl7pPr>
            <a:lvl8pPr marL="3657600" lvl="7" indent="-317500">
              <a:spcBef>
                <a:spcPts val="0"/>
              </a:spcBef>
              <a:spcAft>
                <a:spcPts val="0"/>
              </a:spcAft>
              <a:buClr>
                <a:srgbClr val="000000"/>
              </a:buClr>
              <a:buSzPts val="1400"/>
              <a:buChar char="○"/>
              <a:defRPr>
                <a:solidFill>
                  <a:srgbClr val="000000"/>
                </a:solidFill>
              </a:defRPr>
            </a:lvl8pPr>
            <a:lvl9pPr marL="4114800" lvl="8" indent="-317500">
              <a:spcBef>
                <a:spcPts val="0"/>
              </a:spcBef>
              <a:spcAft>
                <a:spcPts val="0"/>
              </a:spcAft>
              <a:buClr>
                <a:srgbClr val="000000"/>
              </a:buClr>
              <a:buSzPts val="1400"/>
              <a:buChar char="■"/>
              <a:defRPr>
                <a:solidFill>
                  <a:srgbClr val="000000"/>
                </a:solidFill>
              </a:defRPr>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1"/>
              </a:buClr>
              <a:buSzPts val="2800"/>
              <a:buNone/>
              <a:defRPr>
                <a:solidFill>
                  <a:schemeClr val="dk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1"/>
              </a:buClr>
              <a:buSzPts val="2800"/>
              <a:buNone/>
              <a:defRPr>
                <a:solidFill>
                  <a:schemeClr val="dk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Clr>
                <a:schemeClr val="dk1"/>
              </a:buClr>
              <a:buSzPts val="2400"/>
              <a:buNone/>
              <a:defRPr sz="2400">
                <a:solidFill>
                  <a:schemeClr val="dk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5" name="Google Shape;35;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 name="Google Shape;3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37"/>
        <p:cNvGrpSpPr/>
        <p:nvPr/>
      </p:nvGrpSpPr>
      <p:grpSpPr>
        <a:xfrm>
          <a:off x="0" y="0"/>
          <a:ext cx="0" cy="0"/>
          <a:chOff x="0" y="0"/>
          <a:chExt cx="0" cy="0"/>
        </a:xfrm>
      </p:grpSpPr>
      <p:sp>
        <p:nvSpPr>
          <p:cNvPr id="38" name="Google Shape;38;p9"/>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1"/>
              </a:buClr>
              <a:buSzPts val="4800"/>
              <a:buNone/>
              <a:defRPr sz="48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9" name="Google Shape;3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
        <p:cNvGrpSpPr/>
        <p:nvPr/>
      </p:nvGrpSpPr>
      <p:grpSpPr>
        <a:xfrm>
          <a:off x="0" y="0"/>
          <a:ext cx="0" cy="0"/>
          <a:chOff x="0" y="0"/>
          <a:chExt cx="0" cy="0"/>
        </a:xfrm>
      </p:grpSpPr>
      <p:sp>
        <p:nvSpPr>
          <p:cNvPr id="41" name="Google Shape;41;p10"/>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 name="Google Shape;42;p10"/>
          <p:cNvCxnSpPr/>
          <p:nvPr/>
        </p:nvCxnSpPr>
        <p:spPr>
          <a:xfrm>
            <a:off x="5029675" y="4495500"/>
            <a:ext cx="468300" cy="0"/>
          </a:xfrm>
          <a:prstGeom prst="straightConnector1">
            <a:avLst/>
          </a:prstGeom>
          <a:noFill/>
          <a:ln w="19050" cap="flat" cmpd="sng">
            <a:solidFill>
              <a:schemeClr val="dk2"/>
            </a:solidFill>
            <a:prstDash val="solid"/>
            <a:round/>
            <a:headEnd type="none" w="sm" len="sm"/>
            <a:tailEnd type="none" w="sm" len="sm"/>
          </a:ln>
        </p:spPr>
      </p:cxnSp>
      <p:sp>
        <p:nvSpPr>
          <p:cNvPr id="43" name="Google Shape;43;p10"/>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dk1"/>
              </a:buClr>
              <a:buSzPts val="4200"/>
              <a:buNone/>
              <a:defRPr sz="42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 name="Google Shape;44;p10"/>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5" name="Google Shape;45;p10"/>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6" name="Google Shape;46;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SzPts val="2800"/>
              <a:buFont typeface="Proxima Nova"/>
              <a:buNone/>
              <a:defRPr sz="2800">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Proxima Nova"/>
              <a:buChar char="●"/>
              <a:defRPr sz="1800">
                <a:solidFill>
                  <a:schemeClr val="dk1"/>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p:nvPr/>
        </p:nvSpPr>
        <p:spPr>
          <a:xfrm>
            <a:off x="272700" y="247350"/>
            <a:ext cx="8598600" cy="4648800"/>
          </a:xfrm>
          <a:prstGeom prst="rect">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Proxima Nova"/>
                <a:ea typeface="Proxima Nova"/>
                <a:cs typeface="Proxima Nova"/>
                <a:sym typeface="Proxima Nova"/>
              </a:rPr>
              <a:t>,</a:t>
            </a:r>
            <a:endParaRPr>
              <a:latin typeface="Proxima Nova"/>
              <a:ea typeface="Proxima Nova"/>
              <a:cs typeface="Proxima Nova"/>
              <a:sym typeface="Proxima Nova"/>
            </a:endParaRPr>
          </a:p>
        </p:txBody>
      </p:sp>
      <p:pic>
        <p:nvPicPr>
          <p:cNvPr id="62" name="Google Shape;62;p14"/>
          <p:cNvPicPr preferRelativeResize="0"/>
          <p:nvPr/>
        </p:nvPicPr>
        <p:blipFill>
          <a:blip r:embed="rId3">
            <a:alphaModFix/>
          </a:blip>
          <a:stretch>
            <a:fillRect/>
          </a:stretch>
        </p:blipFill>
        <p:spPr>
          <a:xfrm>
            <a:off x="3504126" y="3278575"/>
            <a:ext cx="2135752" cy="845749"/>
          </a:xfrm>
          <a:prstGeom prst="rect">
            <a:avLst/>
          </a:prstGeom>
          <a:noFill/>
          <a:ln>
            <a:noFill/>
          </a:ln>
        </p:spPr>
      </p:pic>
      <p:cxnSp>
        <p:nvCxnSpPr>
          <p:cNvPr id="63" name="Google Shape;63;p14"/>
          <p:cNvCxnSpPr/>
          <p:nvPr/>
        </p:nvCxnSpPr>
        <p:spPr>
          <a:xfrm>
            <a:off x="2429525" y="1440100"/>
            <a:ext cx="4275300" cy="18600"/>
          </a:xfrm>
          <a:prstGeom prst="straightConnector1">
            <a:avLst/>
          </a:prstGeom>
          <a:noFill/>
          <a:ln w="38100" cap="flat" cmpd="sng">
            <a:solidFill>
              <a:schemeClr val="dk2"/>
            </a:solidFill>
            <a:prstDash val="solid"/>
            <a:round/>
            <a:headEnd type="none" w="med" len="med"/>
            <a:tailEnd type="none" w="med" len="med"/>
          </a:ln>
        </p:spPr>
      </p:cxnSp>
      <p:sp>
        <p:nvSpPr>
          <p:cNvPr id="64" name="Google Shape;64;p14"/>
          <p:cNvSpPr txBox="1"/>
          <p:nvPr/>
        </p:nvSpPr>
        <p:spPr>
          <a:xfrm>
            <a:off x="1018550" y="331900"/>
            <a:ext cx="7244700" cy="11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6000" b="1">
                <a:solidFill>
                  <a:schemeClr val="lt1"/>
                </a:solidFill>
                <a:latin typeface="Proxima Nova"/>
                <a:ea typeface="Proxima Nova"/>
                <a:cs typeface="Proxima Nova"/>
                <a:sym typeface="Proxima Nova"/>
              </a:rPr>
              <a:t>Quantum Ducks</a:t>
            </a:r>
            <a:endParaRPr sz="6000" b="1">
              <a:solidFill>
                <a:schemeClr val="lt1"/>
              </a:solidFill>
              <a:latin typeface="Montserrat"/>
              <a:ea typeface="Montserrat"/>
              <a:cs typeface="Montserrat"/>
              <a:sym typeface="Montserrat"/>
            </a:endParaRPr>
          </a:p>
        </p:txBody>
      </p:sp>
      <p:sp>
        <p:nvSpPr>
          <p:cNvPr id="65" name="Google Shape;65;p14"/>
          <p:cNvSpPr txBox="1"/>
          <p:nvPr/>
        </p:nvSpPr>
        <p:spPr>
          <a:xfrm>
            <a:off x="2429513" y="2140038"/>
            <a:ext cx="3962400" cy="50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latin typeface="Proxima Nova"/>
                <a:ea typeface="Proxima Nova"/>
                <a:cs typeface="Proxima Nova"/>
                <a:sym typeface="Proxima Nova"/>
              </a:rPr>
              <a:t>By:</a:t>
            </a:r>
            <a:endParaRPr sz="1700">
              <a:solidFill>
                <a:schemeClr val="lt1"/>
              </a:solidFill>
              <a:latin typeface="Proxima Nova"/>
              <a:ea typeface="Proxima Nova"/>
              <a:cs typeface="Proxima Nova"/>
              <a:sym typeface="Proxima Nova"/>
            </a:endParaRPr>
          </a:p>
          <a:p>
            <a:pPr marL="0" lvl="0" indent="0" algn="ctr" rtl="0">
              <a:spcBef>
                <a:spcPts val="0"/>
              </a:spcBef>
              <a:spcAft>
                <a:spcPts val="0"/>
              </a:spcAft>
              <a:buNone/>
            </a:pPr>
            <a:r>
              <a:rPr lang="en" sz="1700">
                <a:solidFill>
                  <a:schemeClr val="lt1"/>
                </a:solidFill>
                <a:latin typeface="Proxima Nova"/>
                <a:ea typeface="Proxima Nova"/>
                <a:cs typeface="Proxima Nova"/>
                <a:sym typeface="Proxima Nova"/>
              </a:rPr>
              <a:t> Max Al-Hasso, Ben Kuchma, Tadiwanashe Mavetera, Utkal Pandurangi, Mohammad Habibeh </a:t>
            </a:r>
            <a:endParaRPr sz="1700">
              <a:solidFill>
                <a:schemeClr val="lt1"/>
              </a:solidFill>
              <a:latin typeface="Montserrat Medium"/>
              <a:ea typeface="Montserrat Medium"/>
              <a:cs typeface="Montserrat Medium"/>
              <a:sym typeface="Montserrat Medium"/>
            </a:endParaRPr>
          </a:p>
        </p:txBody>
      </p:sp>
      <p:sp>
        <p:nvSpPr>
          <p:cNvPr id="66" name="Google Shape;66;p14"/>
          <p:cNvSpPr txBox="1"/>
          <p:nvPr/>
        </p:nvSpPr>
        <p:spPr>
          <a:xfrm>
            <a:off x="390025" y="4294125"/>
            <a:ext cx="3768600" cy="472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sz="3300" i="1">
                <a:solidFill>
                  <a:schemeClr val="lt1"/>
                </a:solidFill>
                <a:latin typeface="Proxima Nova"/>
                <a:ea typeface="Proxima Nova"/>
                <a:cs typeface="Proxima Nova"/>
                <a:sym typeface="Proxima Nova"/>
              </a:rPr>
              <a:t>IonQ’s Challenge</a:t>
            </a:r>
            <a:endParaRPr sz="3300" i="1">
              <a:solidFill>
                <a:schemeClr val="lt1"/>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70DAD04-68D1-C6AC-6298-E0EDD3E99384}"/>
              </a:ext>
            </a:extLst>
          </p:cNvPr>
          <p:cNvSpPr txBox="1"/>
          <p:nvPr/>
        </p:nvSpPr>
        <p:spPr>
          <a:xfrm>
            <a:off x="2146300" y="1295400"/>
            <a:ext cx="184731" cy="253916"/>
          </a:xfrm>
          <a:prstGeom prst="rect">
            <a:avLst/>
          </a:prstGeom>
          <a:noFill/>
        </p:spPr>
        <p:txBody>
          <a:bodyPr wrap="none" rtlCol="0">
            <a:spAutoFit/>
          </a:bodyPr>
          <a:lstStyle/>
          <a:p>
            <a:endParaRPr lang="en-US" sz="1050" dirty="0"/>
          </a:p>
        </p:txBody>
      </p:sp>
      <p:sp>
        <p:nvSpPr>
          <p:cNvPr id="4" name="TextBox 3">
            <a:extLst>
              <a:ext uri="{FF2B5EF4-FFF2-40B4-BE49-F238E27FC236}">
                <a16:creationId xmlns:a16="http://schemas.microsoft.com/office/drawing/2014/main" id="{A71CE9AE-C2C5-3DD6-4C35-B7957B9D3B65}"/>
              </a:ext>
            </a:extLst>
          </p:cNvPr>
          <p:cNvSpPr txBox="1"/>
          <p:nvPr/>
        </p:nvSpPr>
        <p:spPr>
          <a:xfrm>
            <a:off x="363163" y="5192486"/>
            <a:ext cx="8174165" cy="9094797"/>
          </a:xfrm>
          <a:prstGeom prst="rect">
            <a:avLst/>
          </a:prstGeom>
          <a:noFill/>
          <a:scene3d>
            <a:camera prst="perspectiveRelaxedModerately" fov="4800000"/>
            <a:lightRig rig="balanced" dir="t"/>
          </a:scene3d>
        </p:spPr>
        <p:txBody>
          <a:bodyPr wrap="square" rtlCol="0">
            <a:spAutoFit/>
            <a:scene3d>
              <a:camera prst="perspectiveRelaxedModerately" fov="4800000"/>
              <a:lightRig rig="balanced" dir="t"/>
            </a:scene3d>
            <a:sp3d/>
          </a:bodyPr>
          <a:lstStyle/>
          <a:p>
            <a:pPr algn="just"/>
            <a:r>
              <a:rPr lang="en-US" sz="3900" dirty="0">
                <a:ln>
                  <a:solidFill>
                    <a:schemeClr val="accent4"/>
                  </a:solidFill>
                </a:ln>
                <a:solidFill>
                  <a:srgbClr val="FFC000"/>
                </a:solidFill>
                <a:effectLst>
                  <a:glow rad="686990">
                    <a:schemeClr val="accent4">
                      <a:lumMod val="75000"/>
                      <a:alpha val="8000"/>
                    </a:schemeClr>
                  </a:glow>
                </a:effectLst>
                <a:latin typeface="Calibri" panose="020F0502020204030204" pitchFamily="34" charset="0"/>
                <a:cs typeface="Calibri" panose="020F0502020204030204" pitchFamily="34" charset="0"/>
              </a:rPr>
              <a:t>In the vast expanse of a galaxy far away, where time flowed differently from our own, there existed a universe filled with wonders and mysteries. In this extraordinary realm, a mama duck tended to her nest of four beautiful eggs. Little did she know that the tranquility of her cosmic pond was about to be disrupted by the actions of a reckless cat criminal, the Quantum </a:t>
            </a:r>
            <a:r>
              <a:rPr lang="en-US" sz="3900" dirty="0" err="1">
                <a:ln>
                  <a:solidFill>
                    <a:schemeClr val="accent4"/>
                  </a:solidFill>
                </a:ln>
                <a:solidFill>
                  <a:srgbClr val="FFC000"/>
                </a:solidFill>
                <a:effectLst>
                  <a:glow rad="686990">
                    <a:schemeClr val="accent4">
                      <a:lumMod val="75000"/>
                      <a:alpha val="8000"/>
                    </a:schemeClr>
                  </a:glow>
                </a:effectLst>
                <a:latin typeface="Calibri" panose="020F0502020204030204" pitchFamily="34" charset="0"/>
                <a:cs typeface="Calibri" panose="020F0502020204030204" pitchFamily="34" charset="0"/>
              </a:rPr>
              <a:t>Purrpetrator</a:t>
            </a:r>
            <a:endParaRPr lang="en-US" sz="3900" dirty="0">
              <a:ln>
                <a:solidFill>
                  <a:schemeClr val="accent4"/>
                </a:solidFill>
              </a:ln>
              <a:solidFill>
                <a:srgbClr val="FFC000"/>
              </a:solidFill>
              <a:effectLst>
                <a:glow rad="686990">
                  <a:schemeClr val="accent4">
                    <a:lumMod val="75000"/>
                    <a:alpha val="8000"/>
                  </a:schemeClr>
                </a:glow>
              </a:effectLst>
              <a:latin typeface="Calibri" panose="020F0502020204030204" pitchFamily="34" charset="0"/>
              <a:cs typeface="Calibri" panose="020F0502020204030204" pitchFamily="34" charset="0"/>
            </a:endParaRPr>
          </a:p>
          <a:p>
            <a:pPr algn="just"/>
            <a:endParaRPr lang="en-US" sz="3900" dirty="0">
              <a:ln>
                <a:solidFill>
                  <a:schemeClr val="accent4"/>
                </a:solidFill>
              </a:ln>
              <a:solidFill>
                <a:srgbClr val="FFC000"/>
              </a:solidFill>
              <a:effectLst>
                <a:glow rad="686990">
                  <a:srgbClr val="FFC000">
                    <a:alpha val="8000"/>
                  </a:srgbClr>
                </a:glow>
              </a:effectLst>
              <a:latin typeface="Calibri" panose="020F0502020204030204" pitchFamily="34" charset="0"/>
              <a:cs typeface="Calibri" panose="020F0502020204030204" pitchFamily="34" charset="0"/>
            </a:endParaRPr>
          </a:p>
          <a:p>
            <a:pPr algn="just"/>
            <a:endParaRPr lang="en-US" sz="3900" dirty="0">
              <a:ln>
                <a:solidFill>
                  <a:schemeClr val="accent4"/>
                </a:solidFill>
              </a:ln>
              <a:solidFill>
                <a:srgbClr val="FFC000"/>
              </a:solidFill>
              <a:effectLst>
                <a:glow rad="686990">
                  <a:schemeClr val="accent4">
                    <a:lumMod val="75000"/>
                    <a:alpha val="8000"/>
                  </a:schemeClr>
                </a:glow>
              </a:effectLst>
              <a:latin typeface="Calibri" panose="020F0502020204030204" pitchFamily="34" charset="0"/>
              <a:cs typeface="Calibri" panose="020F0502020204030204" pitchFamily="34" charset="0"/>
            </a:endParaRPr>
          </a:p>
          <a:p>
            <a:pPr algn="just"/>
            <a:endParaRPr lang="en-US" sz="3900" dirty="0">
              <a:ln>
                <a:solidFill>
                  <a:schemeClr val="accent4"/>
                </a:solidFill>
              </a:ln>
              <a:solidFill>
                <a:srgbClr val="FFC000"/>
              </a:solidFill>
              <a:effectLst>
                <a:glow rad="686990">
                  <a:schemeClr val="accent4">
                    <a:lumMod val="75000"/>
                    <a:alpha val="8000"/>
                  </a:schemeClr>
                </a:glow>
              </a:effectLst>
              <a:latin typeface="Calibri" panose="020F0502020204030204" pitchFamily="34" charset="0"/>
              <a:cs typeface="Calibri" panose="020F0502020204030204" pitchFamily="34" charset="0"/>
            </a:endParaRPr>
          </a:p>
          <a:p>
            <a:pPr algn="just"/>
            <a:endParaRPr lang="en-US" sz="3900" dirty="0">
              <a:ln>
                <a:solidFill>
                  <a:schemeClr val="accent4"/>
                </a:solidFill>
              </a:ln>
              <a:solidFill>
                <a:srgbClr val="FFC000"/>
              </a:solidFill>
              <a:effectLst>
                <a:glow rad="686990">
                  <a:schemeClr val="accent4">
                    <a:lumMod val="75000"/>
                    <a:alpha val="8000"/>
                  </a:schemeClr>
                </a:glow>
              </a:effectLst>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709505A9-8CC5-A75D-AC24-E9B6639E1154}"/>
              </a:ext>
            </a:extLst>
          </p:cNvPr>
          <p:cNvSpPr txBox="1"/>
          <p:nvPr/>
        </p:nvSpPr>
        <p:spPr>
          <a:xfrm>
            <a:off x="271463" y="8662601"/>
            <a:ext cx="8601075" cy="253916"/>
          </a:xfrm>
          <a:prstGeom prst="rect">
            <a:avLst/>
          </a:prstGeom>
          <a:noFill/>
        </p:spPr>
        <p:txBody>
          <a:bodyPr wrap="square">
            <a:spAutoFit/>
          </a:bodyPr>
          <a:lstStyle/>
          <a:p>
            <a:r>
              <a:rPr lang="en-US" sz="1050" dirty="0"/>
              <a:t> </a:t>
            </a:r>
          </a:p>
        </p:txBody>
      </p:sp>
    </p:spTree>
    <p:extLst>
      <p:ext uri="{BB962C8B-B14F-4D97-AF65-F5344CB8AC3E}">
        <p14:creationId xmlns:p14="http://schemas.microsoft.com/office/powerpoint/2010/main" val="1836959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1" fill="hold" grpId="0" nodeType="clickEffect">
                                  <p:stCondLst>
                                    <p:cond delay="0"/>
                                  </p:stCondLst>
                                  <p:childTnLst>
                                    <p:anim calcmode="lin" valueType="num">
                                      <p:cBhvr additive="base">
                                        <p:cTn id="6" dur="45000"/>
                                        <p:tgtEl>
                                          <p:spTgt spid="4"/>
                                        </p:tgtEl>
                                        <p:attrNameLst>
                                          <p:attrName>ppt_x</p:attrName>
                                        </p:attrNameLst>
                                      </p:cBhvr>
                                      <p:tavLst>
                                        <p:tav tm="0">
                                          <p:val>
                                            <p:strVal val="ppt_x"/>
                                          </p:val>
                                        </p:tav>
                                        <p:tav tm="100000">
                                          <p:val>
                                            <p:strVal val="ppt_x"/>
                                          </p:val>
                                        </p:tav>
                                      </p:tavLst>
                                    </p:anim>
                                    <p:anim calcmode="lin" valueType="num">
                                      <p:cBhvr additive="base">
                                        <p:cTn id="7" dur="45000"/>
                                        <p:tgtEl>
                                          <p:spTgt spid="4"/>
                                        </p:tgtEl>
                                        <p:attrNameLst>
                                          <p:attrName>ppt_y</p:attrName>
                                        </p:attrNameLst>
                                      </p:cBhvr>
                                      <p:tavLst>
                                        <p:tav tm="0">
                                          <p:val>
                                            <p:strVal val="ppt_y"/>
                                          </p:val>
                                        </p:tav>
                                        <p:tav tm="100000">
                                          <p:val>
                                            <p:strVal val="0-ppt_h/2"/>
                                          </p:val>
                                        </p:tav>
                                      </p:tavLst>
                                    </p:anim>
                                    <p:set>
                                      <p:cBhvr>
                                        <p:cTn id="8" dur="1" fill="hold">
                                          <p:stCondLst>
                                            <p:cond delay="44999"/>
                                          </p:stCondLst>
                                        </p:cTn>
                                        <p:tgtEl>
                                          <p:spTgt spid="4"/>
                                        </p:tgtEl>
                                        <p:attrNameLst>
                                          <p:attrName>style.visibility</p:attrName>
                                        </p:attrNameLst>
                                      </p:cBhvr>
                                      <p:to>
                                        <p:strVal val="hidden"/>
                                      </p:to>
                                    </p:set>
                                  </p:childTnLst>
                                </p:cTn>
                              </p:par>
                              <p:par>
                                <p:cTn id="9" presetID="6" presetClass="emph" presetSubtype="0" fill="hold" grpId="1" nodeType="withEffect">
                                  <p:stCondLst>
                                    <p:cond delay="0"/>
                                  </p:stCondLst>
                                  <p:childTnLst>
                                    <p:animScale>
                                      <p:cBhvr>
                                        <p:cTn id="10" dur="45000" fill="hold"/>
                                        <p:tgtEl>
                                          <p:spTgt spid="4"/>
                                        </p:tgtEl>
                                      </p:cBhvr>
                                      <p:by x="50000" y="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mama duck.mp4">
            <a:hlinkClick r:id="" action="ppaction://media"/>
            <a:extLst>
              <a:ext uri="{FF2B5EF4-FFF2-40B4-BE49-F238E27FC236}">
                <a16:creationId xmlns:a16="http://schemas.microsoft.com/office/drawing/2014/main" id="{61184C30-2C77-93D1-FD46-0E575A0C22C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6329"/>
            <a:ext cx="5257800" cy="5143500"/>
          </a:xfrm>
          <a:prstGeom prst="rect">
            <a:avLst/>
          </a:prstGeom>
        </p:spPr>
      </p:pic>
    </p:spTree>
    <p:extLst>
      <p:ext uri="{BB962C8B-B14F-4D97-AF65-F5344CB8AC3E}">
        <p14:creationId xmlns:p14="http://schemas.microsoft.com/office/powerpoint/2010/main" val="3770303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3000" b="-33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6910E0-21B0-52A1-3D8B-2B1FFD740F23}"/>
              </a:ext>
            </a:extLst>
          </p:cNvPr>
          <p:cNvPicPr>
            <a:picLocks noChangeAspect="1"/>
          </p:cNvPicPr>
          <p:nvPr/>
        </p:nvPicPr>
        <p:blipFill>
          <a:blip r:embed="rId3"/>
          <a:stretch>
            <a:fillRect/>
          </a:stretch>
        </p:blipFill>
        <p:spPr>
          <a:xfrm>
            <a:off x="1" y="522514"/>
            <a:ext cx="5217328" cy="4612882"/>
          </a:xfrm>
          <a:prstGeom prst="rect">
            <a:avLst/>
          </a:prstGeom>
        </p:spPr>
      </p:pic>
      <p:sp>
        <p:nvSpPr>
          <p:cNvPr id="4" name="TextBox 3">
            <a:extLst>
              <a:ext uri="{FF2B5EF4-FFF2-40B4-BE49-F238E27FC236}">
                <a16:creationId xmlns:a16="http://schemas.microsoft.com/office/drawing/2014/main" id="{A47F6394-FE7F-AF14-5E30-779775AA805E}"/>
              </a:ext>
            </a:extLst>
          </p:cNvPr>
          <p:cNvSpPr txBox="1"/>
          <p:nvPr/>
        </p:nvSpPr>
        <p:spPr>
          <a:xfrm>
            <a:off x="0" y="0"/>
            <a:ext cx="5225143" cy="707886"/>
          </a:xfrm>
          <a:prstGeom prst="rect">
            <a:avLst/>
          </a:prstGeom>
          <a:noFill/>
        </p:spPr>
        <p:txBody>
          <a:bodyPr wrap="square" rtlCol="0">
            <a:spAutoFit/>
          </a:bodyPr>
          <a:lstStyle/>
          <a:p>
            <a:r>
              <a:rPr lang="en-US" sz="2000" dirty="0">
                <a:solidFill>
                  <a:schemeClr val="accent5">
                    <a:lumMod val="75000"/>
                  </a:schemeClr>
                </a:solidFill>
                <a:latin typeface="Copperplate Gothic Bold" panose="020E0705020206020404" pitchFamily="34" charset="77"/>
              </a:rPr>
              <a:t>THE CAT PURRPETRATORR</a:t>
            </a:r>
          </a:p>
          <a:p>
            <a:r>
              <a:rPr lang="en-US" sz="2000" dirty="0">
                <a:solidFill>
                  <a:schemeClr val="accent5">
                    <a:lumMod val="75000"/>
                  </a:schemeClr>
                </a:solidFill>
                <a:latin typeface="Copperplate Gothic Bold" panose="020E0705020206020404" pitchFamily="34" charset="77"/>
              </a:rPr>
              <a:t>(SCHRÖDINGER CAT)</a:t>
            </a:r>
          </a:p>
        </p:txBody>
      </p:sp>
      <p:sp>
        <p:nvSpPr>
          <p:cNvPr id="5" name="TextBox 4">
            <a:extLst>
              <a:ext uri="{FF2B5EF4-FFF2-40B4-BE49-F238E27FC236}">
                <a16:creationId xmlns:a16="http://schemas.microsoft.com/office/drawing/2014/main" id="{0EDC75D0-8836-0A7B-6079-ADD20CC71BCF}"/>
              </a:ext>
            </a:extLst>
          </p:cNvPr>
          <p:cNvSpPr txBox="1"/>
          <p:nvPr/>
        </p:nvSpPr>
        <p:spPr>
          <a:xfrm>
            <a:off x="5217329" y="0"/>
            <a:ext cx="3926671" cy="3785652"/>
          </a:xfrm>
          <a:prstGeom prst="rect">
            <a:avLst/>
          </a:prstGeom>
          <a:noFill/>
        </p:spPr>
        <p:txBody>
          <a:bodyPr wrap="square" rtlCol="0">
            <a:spAutoFit/>
          </a:bodyPr>
          <a:lstStyle/>
          <a:p>
            <a:r>
              <a:rPr lang="en-US" sz="2000" b="0" i="0" dirty="0">
                <a:solidFill>
                  <a:schemeClr val="bg1"/>
                </a:solidFill>
                <a:effectLst/>
                <a:latin typeface="Calibri" panose="020F0502020204030204" pitchFamily="34" charset="0"/>
                <a:cs typeface="Calibri" panose="020F0502020204030204" pitchFamily="34" charset="0"/>
              </a:rPr>
              <a:t>This feline miscreant, armed with a nefarious quantum disruptor, set his sights on the unsuspecting mama duck. With a malevolent cackle, he unleashed the disruptive force, causing the mama duck to undergo a peculiar transformation. She now exhibited quantum states at the macroscale - a stunning blue in </a:t>
            </a:r>
            <a:r>
              <a:rPr lang="en-US" sz="2000" b="0" i="0" dirty="0" err="1">
                <a:solidFill>
                  <a:schemeClr val="bg1"/>
                </a:solidFill>
                <a:effectLst/>
                <a:latin typeface="Calibri" panose="020F0502020204030204" pitchFamily="34" charset="0"/>
                <a:cs typeface="Calibri" panose="020F0502020204030204" pitchFamily="34" charset="0"/>
              </a:rPr>
              <a:t>ket</a:t>
            </a:r>
            <a:r>
              <a:rPr lang="en-US" sz="2000" b="0" i="0" dirty="0">
                <a:solidFill>
                  <a:schemeClr val="bg1"/>
                </a:solidFill>
                <a:effectLst/>
                <a:latin typeface="Calibri" panose="020F0502020204030204" pitchFamily="34" charset="0"/>
                <a:cs typeface="Calibri" panose="020F0502020204030204" pitchFamily="34" charset="0"/>
              </a:rPr>
              <a:t> 0, a fiery red in </a:t>
            </a:r>
            <a:r>
              <a:rPr lang="en-US" sz="2000" b="0" i="0" dirty="0" err="1">
                <a:solidFill>
                  <a:schemeClr val="bg1"/>
                </a:solidFill>
                <a:effectLst/>
                <a:latin typeface="Calibri" panose="020F0502020204030204" pitchFamily="34" charset="0"/>
                <a:cs typeface="Calibri" panose="020F0502020204030204" pitchFamily="34" charset="0"/>
              </a:rPr>
              <a:t>ket</a:t>
            </a:r>
            <a:r>
              <a:rPr lang="en-US" sz="2000" b="0" i="0" dirty="0">
                <a:solidFill>
                  <a:schemeClr val="bg1"/>
                </a:solidFill>
                <a:effectLst/>
                <a:latin typeface="Calibri" panose="020F0502020204030204" pitchFamily="34" charset="0"/>
                <a:cs typeface="Calibri" panose="020F0502020204030204" pitchFamily="34" charset="0"/>
              </a:rPr>
              <a:t> 1, and a mesmerizing purple while existing in a superposition state</a:t>
            </a:r>
            <a:endParaRPr lang="en-US" sz="20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33692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2">
          <a:extLst>
            <a:ext uri="{FF2B5EF4-FFF2-40B4-BE49-F238E27FC236}">
              <a16:creationId xmlns:a16="http://schemas.microsoft.com/office/drawing/2014/main" id="{9C1189BF-1AFE-6171-6AEF-685AFAC22DE9}"/>
            </a:ext>
          </a:extLst>
        </p:cNvPr>
        <p:cNvGrpSpPr/>
        <p:nvPr/>
      </p:nvGrpSpPr>
      <p:grpSpPr>
        <a:xfrm>
          <a:off x="0" y="0"/>
          <a:ext cx="0" cy="0"/>
          <a:chOff x="0" y="0"/>
          <a:chExt cx="0" cy="0"/>
        </a:xfrm>
      </p:grpSpPr>
      <p:sp>
        <p:nvSpPr>
          <p:cNvPr id="143" name="Google Shape;143;p24">
            <a:extLst>
              <a:ext uri="{FF2B5EF4-FFF2-40B4-BE49-F238E27FC236}">
                <a16:creationId xmlns:a16="http://schemas.microsoft.com/office/drawing/2014/main" id="{425E42DB-AC22-6B81-F841-BB58F2D5DB20}"/>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WHAT HAPPENED TO MAMA DUCK AND THEN DUCKLINGS</a:t>
            </a:r>
            <a:endParaRPr dirty="0"/>
          </a:p>
        </p:txBody>
      </p:sp>
      <p:sp>
        <p:nvSpPr>
          <p:cNvPr id="6" name="TextBox 5">
            <a:extLst>
              <a:ext uri="{FF2B5EF4-FFF2-40B4-BE49-F238E27FC236}">
                <a16:creationId xmlns:a16="http://schemas.microsoft.com/office/drawing/2014/main" id="{558FA175-EE8C-E7D9-BA76-986389E7BB1D}"/>
              </a:ext>
            </a:extLst>
          </p:cNvPr>
          <p:cNvSpPr txBox="1"/>
          <p:nvPr/>
        </p:nvSpPr>
        <p:spPr>
          <a:xfrm>
            <a:off x="440871" y="1665514"/>
            <a:ext cx="8507186" cy="307777"/>
          </a:xfrm>
          <a:prstGeom prst="rect">
            <a:avLst/>
          </a:prstGeom>
          <a:noFill/>
        </p:spPr>
        <p:txBody>
          <a:bodyPr wrap="square" rtlCol="0">
            <a:spAutoFit/>
          </a:bodyPr>
          <a:lstStyle/>
          <a:p>
            <a:endParaRPr lang="en-US" dirty="0"/>
          </a:p>
        </p:txBody>
      </p:sp>
      <p:sp>
        <p:nvSpPr>
          <p:cNvPr id="7" name="TextBox 6">
            <a:extLst>
              <a:ext uri="{FF2B5EF4-FFF2-40B4-BE49-F238E27FC236}">
                <a16:creationId xmlns:a16="http://schemas.microsoft.com/office/drawing/2014/main" id="{20F2FD10-4AAD-B0E1-AB59-2D4C7F4D1005}"/>
              </a:ext>
            </a:extLst>
          </p:cNvPr>
          <p:cNvSpPr txBox="1"/>
          <p:nvPr/>
        </p:nvSpPr>
        <p:spPr>
          <a:xfrm>
            <a:off x="440871" y="1540698"/>
            <a:ext cx="8636357" cy="2062103"/>
          </a:xfrm>
          <a:prstGeom prst="rect">
            <a:avLst/>
          </a:prstGeom>
          <a:noFill/>
        </p:spPr>
        <p:txBody>
          <a:bodyPr wrap="square" rtlCol="0">
            <a:spAutoFit/>
          </a:bodyPr>
          <a:lstStyle/>
          <a:p>
            <a:r>
              <a:rPr lang="en-US" sz="2000" b="0" i="0" dirty="0">
                <a:solidFill>
                  <a:srgbClr val="D1D5DB"/>
                </a:solidFill>
                <a:effectLst/>
                <a:latin typeface="Calibri" panose="020F0502020204030204" pitchFamily="34" charset="0"/>
                <a:cs typeface="Calibri" panose="020F0502020204030204" pitchFamily="34" charset="0"/>
              </a:rPr>
              <a:t>In the aftermath of the quantum disruption, Mama Duck found herself in a perplexing state, oscillating between quantum colors with each passing moment. Her once serene cosmic pond became a living kaleidoscope, reflecting the quantum turmoil that had befallen her.</a:t>
            </a:r>
            <a:r>
              <a:rPr lang="en-US" sz="2800" b="0" i="0" dirty="0">
                <a:solidFill>
                  <a:srgbClr val="D1D5DB"/>
                </a:solidFill>
                <a:effectLst/>
                <a:latin typeface="Calibri" panose="020F0502020204030204" pitchFamily="34" charset="0"/>
                <a:cs typeface="Calibri" panose="020F0502020204030204" pitchFamily="34" charset="0"/>
              </a:rPr>
              <a:t> </a:t>
            </a:r>
            <a:r>
              <a:rPr lang="en-US" sz="2000" b="0" i="0" dirty="0">
                <a:solidFill>
                  <a:srgbClr val="D1D5DB"/>
                </a:solidFill>
                <a:effectLst/>
                <a:latin typeface="Calibri" panose="020F0502020204030204" pitchFamily="34" charset="0"/>
                <a:cs typeface="Calibri" panose="020F0502020204030204" pitchFamily="34" charset="0"/>
              </a:rPr>
              <a:t>Devastatingly, the mama duck's newfound quantum nature rendered her unable to rec her own ducklings unless they, too, assumed a matching quantum state. </a:t>
            </a: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86829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738A9-2877-A9D3-033D-EAAFAA8CCC7F}"/>
              </a:ext>
            </a:extLst>
          </p:cNvPr>
          <p:cNvSpPr>
            <a:spLocks noGrp="1"/>
          </p:cNvSpPr>
          <p:nvPr>
            <p:ph type="title"/>
          </p:nvPr>
        </p:nvSpPr>
        <p:spPr>
          <a:xfrm>
            <a:off x="311699" y="0"/>
            <a:ext cx="8520600" cy="572700"/>
          </a:xfrm>
        </p:spPr>
        <p:txBody>
          <a:bodyPr>
            <a:normAutofit fontScale="90000"/>
          </a:bodyPr>
          <a:lstStyle/>
          <a:p>
            <a:r>
              <a:rPr lang="en-US" dirty="0"/>
              <a:t>The ducklings embark on a journey to master QC at the </a:t>
            </a:r>
            <a:r>
              <a:rPr lang="en-US" dirty="0" err="1"/>
              <a:t>iQuHack</a:t>
            </a:r>
            <a:r>
              <a:rPr lang="en-US" dirty="0"/>
              <a:t> University</a:t>
            </a:r>
          </a:p>
        </p:txBody>
      </p:sp>
      <p:sp>
        <p:nvSpPr>
          <p:cNvPr id="3" name="TextBox 2">
            <a:extLst>
              <a:ext uri="{FF2B5EF4-FFF2-40B4-BE49-F238E27FC236}">
                <a16:creationId xmlns:a16="http://schemas.microsoft.com/office/drawing/2014/main" id="{128A0181-9182-C08B-9952-BDFD245073A7}"/>
              </a:ext>
            </a:extLst>
          </p:cNvPr>
          <p:cNvSpPr txBox="1"/>
          <p:nvPr/>
        </p:nvSpPr>
        <p:spPr>
          <a:xfrm>
            <a:off x="311700" y="1208314"/>
            <a:ext cx="4880786" cy="3139321"/>
          </a:xfrm>
          <a:prstGeom prst="rect">
            <a:avLst/>
          </a:prstGeom>
          <a:noFill/>
        </p:spPr>
        <p:txBody>
          <a:bodyPr wrap="square" rtlCol="0">
            <a:spAutoFit/>
          </a:bodyPr>
          <a:lstStyle/>
          <a:p>
            <a:r>
              <a:rPr lang="en-US" sz="1800" b="0" i="0" dirty="0">
                <a:solidFill>
                  <a:srgbClr val="D1D5DB"/>
                </a:solidFill>
                <a:effectLst/>
                <a:latin typeface="Calibri" panose="020F0502020204030204" pitchFamily="34" charset="0"/>
                <a:cs typeface="Calibri" panose="020F0502020204030204" pitchFamily="34" charset="0"/>
              </a:rPr>
              <a:t>Undeterred by the challenge, the ducklings, now separated from their loving mother, decided to embark on a quest for knowledge at the </a:t>
            </a:r>
            <a:r>
              <a:rPr lang="en-US" sz="1800" b="0" i="0" dirty="0" err="1">
                <a:solidFill>
                  <a:srgbClr val="D1D5DB"/>
                </a:solidFill>
                <a:effectLst/>
                <a:latin typeface="Calibri" panose="020F0502020204030204" pitchFamily="34" charset="0"/>
                <a:cs typeface="Calibri" panose="020F0502020204030204" pitchFamily="34" charset="0"/>
              </a:rPr>
              <a:t>iQuHack</a:t>
            </a:r>
            <a:r>
              <a:rPr lang="en-US" sz="1800" b="0" i="0" dirty="0">
                <a:solidFill>
                  <a:srgbClr val="D1D5DB"/>
                </a:solidFill>
                <a:effectLst/>
                <a:latin typeface="Calibri" panose="020F0502020204030204" pitchFamily="34" charset="0"/>
                <a:cs typeface="Calibri" panose="020F0502020204030204" pitchFamily="34" charset="0"/>
              </a:rPr>
              <a:t> University – the most prestigious institution in the entire galaxy, specializing in quantum mechanics and quantum computing.</a:t>
            </a:r>
          </a:p>
          <a:p>
            <a:endParaRPr lang="en-US" sz="1800" b="0" i="0" dirty="0">
              <a:solidFill>
                <a:srgbClr val="D1D5DB"/>
              </a:solidFill>
              <a:effectLst/>
              <a:latin typeface="Calibri" panose="020F0502020204030204" pitchFamily="34" charset="0"/>
              <a:cs typeface="Calibri" panose="020F0502020204030204" pitchFamily="34" charset="0"/>
            </a:endParaRPr>
          </a:p>
          <a:p>
            <a:pPr algn="l"/>
            <a:r>
              <a:rPr lang="en-US" sz="1800" b="0" i="0" dirty="0">
                <a:solidFill>
                  <a:srgbClr val="D1D5DB"/>
                </a:solidFill>
                <a:effectLst/>
                <a:latin typeface="Calibri" panose="020F0502020204030204" pitchFamily="34" charset="0"/>
                <a:cs typeface="Calibri" panose="020F0502020204030204" pitchFamily="34" charset="0"/>
              </a:rPr>
              <a:t>Under the tutelage of renowned quantum professors and with determination burning in their hearts, the ducklings delved into the intricacies of quantum physics.</a:t>
            </a:r>
          </a:p>
        </p:txBody>
      </p:sp>
      <p:pic>
        <p:nvPicPr>
          <p:cNvPr id="5" name="Picture 4" descr="A cartoon of ducks walking in front of a castle&#10;&#10;Description automatically generated">
            <a:extLst>
              <a:ext uri="{FF2B5EF4-FFF2-40B4-BE49-F238E27FC236}">
                <a16:creationId xmlns:a16="http://schemas.microsoft.com/office/drawing/2014/main" id="{EBE386FD-2F21-5184-42D4-BDDF85E72B46}"/>
              </a:ext>
            </a:extLst>
          </p:cNvPr>
          <p:cNvPicPr>
            <a:picLocks noChangeAspect="1"/>
          </p:cNvPicPr>
          <p:nvPr/>
        </p:nvPicPr>
        <p:blipFill>
          <a:blip r:embed="rId2"/>
          <a:stretch>
            <a:fillRect/>
          </a:stretch>
        </p:blipFill>
        <p:spPr>
          <a:xfrm>
            <a:off x="5427792" y="1020535"/>
            <a:ext cx="3404507" cy="3404507"/>
          </a:xfrm>
          <a:prstGeom prst="rect">
            <a:avLst/>
          </a:prstGeom>
        </p:spPr>
      </p:pic>
    </p:spTree>
    <p:extLst>
      <p:ext uri="{BB962C8B-B14F-4D97-AF65-F5344CB8AC3E}">
        <p14:creationId xmlns:p14="http://schemas.microsoft.com/office/powerpoint/2010/main" val="3248708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EA5CFB5-98A9-DDFE-BA59-B07FC4F9B4D8}"/>
              </a:ext>
            </a:extLst>
          </p:cNvPr>
          <p:cNvSpPr>
            <a:spLocks noGrp="1"/>
          </p:cNvSpPr>
          <p:nvPr>
            <p:ph type="title"/>
          </p:nvPr>
        </p:nvSpPr>
        <p:spPr>
          <a:xfrm>
            <a:off x="311700" y="0"/>
            <a:ext cx="8520600" cy="572700"/>
          </a:xfrm>
        </p:spPr>
        <p:txBody>
          <a:bodyPr>
            <a:normAutofit fontScale="90000"/>
          </a:bodyPr>
          <a:lstStyle/>
          <a:p>
            <a:r>
              <a:rPr lang="en-US" dirty="0"/>
              <a:t>They get the gun and steal it</a:t>
            </a:r>
          </a:p>
        </p:txBody>
      </p:sp>
      <p:sp>
        <p:nvSpPr>
          <p:cNvPr id="6" name="TextBox 5">
            <a:extLst>
              <a:ext uri="{FF2B5EF4-FFF2-40B4-BE49-F238E27FC236}">
                <a16:creationId xmlns:a16="http://schemas.microsoft.com/office/drawing/2014/main" id="{9E5E4DF9-0E16-98CB-1C22-8E16623136F8}"/>
              </a:ext>
            </a:extLst>
          </p:cNvPr>
          <p:cNvSpPr txBox="1"/>
          <p:nvPr/>
        </p:nvSpPr>
        <p:spPr>
          <a:xfrm>
            <a:off x="1" y="572700"/>
            <a:ext cx="5306786" cy="4801314"/>
          </a:xfrm>
          <a:prstGeom prst="rect">
            <a:avLst/>
          </a:prstGeom>
          <a:noFill/>
        </p:spPr>
        <p:txBody>
          <a:bodyPr wrap="square" rtlCol="0">
            <a:spAutoFit/>
          </a:bodyPr>
          <a:lstStyle/>
          <a:p>
            <a:pPr algn="l"/>
            <a:r>
              <a:rPr lang="en-US" sz="1800" b="0" i="0" dirty="0">
                <a:solidFill>
                  <a:srgbClr val="D1D5DB"/>
                </a:solidFill>
                <a:effectLst/>
                <a:latin typeface="Calibri" panose="020F0502020204030204" pitchFamily="34" charset="0"/>
                <a:cs typeface="Calibri" panose="020F0502020204030204" pitchFamily="34" charset="0"/>
              </a:rPr>
              <a:t>Armed with their newfound knowledge, the ducklings hatched a daring plan to retrieve the quantum disruptor from the clutches of the cat criminal. Sneaking into the criminal's lair, they skillfully stole the device, which had caused their family so much distress.</a:t>
            </a:r>
          </a:p>
          <a:p>
            <a:pPr algn="l"/>
            <a:endParaRPr lang="en-US" sz="1800" b="0" i="0" dirty="0">
              <a:solidFill>
                <a:srgbClr val="D1D5DB"/>
              </a:solidFill>
              <a:effectLst/>
              <a:latin typeface="Calibri" panose="020F0502020204030204" pitchFamily="34" charset="0"/>
              <a:cs typeface="Calibri" panose="020F0502020204030204" pitchFamily="34" charset="0"/>
            </a:endParaRPr>
          </a:p>
          <a:p>
            <a:pPr algn="l"/>
            <a:r>
              <a:rPr lang="en-US" sz="1800" b="0" i="0" dirty="0">
                <a:solidFill>
                  <a:srgbClr val="D1D5DB"/>
                </a:solidFill>
                <a:effectLst/>
                <a:latin typeface="Calibri" panose="020F0502020204030204" pitchFamily="34" charset="0"/>
                <a:cs typeface="Calibri" panose="020F0502020204030204" pitchFamily="34" charset="0"/>
              </a:rPr>
              <a:t>Utilizing the properties of the quantum disruptor, the ducklings enabled quantum states on themselves. They now shimmered in various colors, mirroring the quantum spectrum just like their mama. Yet, they weren't done; drawing upon their mastery of quantum computing, they manipulated their own quantum states to synchronize with that of their beloved mama duck.</a:t>
            </a:r>
          </a:p>
          <a:p>
            <a:br>
              <a:rPr lang="en-US" sz="1800" dirty="0">
                <a:latin typeface="Calibri" panose="020F0502020204030204" pitchFamily="34" charset="0"/>
                <a:cs typeface="Calibri" panose="020F0502020204030204" pitchFamily="34" charset="0"/>
              </a:rPr>
            </a:br>
            <a:endParaRPr lang="en-US" sz="1800" dirty="0">
              <a:latin typeface="Calibri" panose="020F0502020204030204" pitchFamily="34" charset="0"/>
              <a:cs typeface="Calibri" panose="020F0502020204030204" pitchFamily="34" charset="0"/>
            </a:endParaRPr>
          </a:p>
        </p:txBody>
      </p:sp>
      <p:pic>
        <p:nvPicPr>
          <p:cNvPr id="8" name="Picture 7" descr="A group of yellow ducks with a cannon&#10;&#10;Description automatically generated">
            <a:extLst>
              <a:ext uri="{FF2B5EF4-FFF2-40B4-BE49-F238E27FC236}">
                <a16:creationId xmlns:a16="http://schemas.microsoft.com/office/drawing/2014/main" id="{F22D4985-6F22-3D75-B359-C0630A30E614}"/>
              </a:ext>
            </a:extLst>
          </p:cNvPr>
          <p:cNvPicPr>
            <a:picLocks noChangeAspect="1"/>
          </p:cNvPicPr>
          <p:nvPr/>
        </p:nvPicPr>
        <p:blipFill>
          <a:blip r:embed="rId2"/>
          <a:stretch>
            <a:fillRect/>
          </a:stretch>
        </p:blipFill>
        <p:spPr>
          <a:xfrm>
            <a:off x="5306787" y="259769"/>
            <a:ext cx="3837213" cy="3852359"/>
          </a:xfrm>
          <a:prstGeom prst="rect">
            <a:avLst/>
          </a:prstGeom>
        </p:spPr>
      </p:pic>
    </p:spTree>
    <p:extLst>
      <p:ext uri="{BB962C8B-B14F-4D97-AF65-F5344CB8AC3E}">
        <p14:creationId xmlns:p14="http://schemas.microsoft.com/office/powerpoint/2010/main" val="1971836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790DD-CA3B-8B5F-E1C5-B5FE270EB7A0}"/>
              </a:ext>
            </a:extLst>
          </p:cNvPr>
          <p:cNvSpPr>
            <a:spLocks noGrp="1"/>
          </p:cNvSpPr>
          <p:nvPr>
            <p:ph type="title"/>
          </p:nvPr>
        </p:nvSpPr>
        <p:spPr/>
        <p:txBody>
          <a:bodyPr>
            <a:normAutofit fontScale="90000"/>
          </a:bodyPr>
          <a:lstStyle/>
          <a:p>
            <a:r>
              <a:rPr lang="en-US" dirty="0"/>
              <a:t>With their knowledge they embark to reunite with their mother</a:t>
            </a:r>
            <a:br>
              <a:rPr lang="en-US" dirty="0"/>
            </a:br>
            <a:endParaRPr lang="en-US" dirty="0"/>
          </a:p>
        </p:txBody>
      </p:sp>
      <p:sp>
        <p:nvSpPr>
          <p:cNvPr id="3" name="TextBox 2">
            <a:extLst>
              <a:ext uri="{FF2B5EF4-FFF2-40B4-BE49-F238E27FC236}">
                <a16:creationId xmlns:a16="http://schemas.microsoft.com/office/drawing/2014/main" id="{EDF2ED78-811B-48D0-0567-E99CCF5099AF}"/>
              </a:ext>
            </a:extLst>
          </p:cNvPr>
          <p:cNvSpPr txBox="1"/>
          <p:nvPr/>
        </p:nvSpPr>
        <p:spPr>
          <a:xfrm>
            <a:off x="311700" y="1240971"/>
            <a:ext cx="8520600" cy="3662541"/>
          </a:xfrm>
          <a:prstGeom prst="rect">
            <a:avLst/>
          </a:prstGeom>
          <a:noFill/>
        </p:spPr>
        <p:txBody>
          <a:bodyPr wrap="square" rtlCol="0">
            <a:spAutoFit/>
          </a:bodyPr>
          <a:lstStyle/>
          <a:p>
            <a:pPr algn="l"/>
            <a:r>
              <a:rPr lang="en-US" sz="1800" b="0" i="0" dirty="0">
                <a:solidFill>
                  <a:srgbClr val="D1D5DB"/>
                </a:solidFill>
                <a:effectLst/>
                <a:latin typeface="Calibri" panose="020F0502020204030204" pitchFamily="34" charset="0"/>
                <a:cs typeface="Calibri" panose="020F0502020204030204" pitchFamily="34" charset="0"/>
              </a:rPr>
              <a:t>Armed with their newfound knowledge, the ducklings hatched a daring plan to retrieve the quantum disruptor from the clutches of the cat criminal. Sneaking into the criminal's lair, they skillfully stole the device, which had caused their family so much distress.</a:t>
            </a:r>
          </a:p>
          <a:p>
            <a:pPr algn="l"/>
            <a:r>
              <a:rPr lang="en-US" sz="1800" b="0" i="0" dirty="0">
                <a:solidFill>
                  <a:srgbClr val="D1D5DB"/>
                </a:solidFill>
                <a:effectLst/>
                <a:latin typeface="Calibri" panose="020F0502020204030204" pitchFamily="34" charset="0"/>
                <a:cs typeface="Calibri" panose="020F0502020204030204" pitchFamily="34" charset="0"/>
              </a:rPr>
              <a:t>Utilizing the properties of the quantum disruptor, the ducklings enabled quantum states on themselves. They now shimmered in various colors, mirroring the quantum spectrum just like their mama. Yet, they weren't done; drawing upon their mastery of quantum computing, they manipulated their own quantum states to synchronize with that of their beloved mama duck.</a:t>
            </a:r>
            <a:r>
              <a:rPr lang="en-US" sz="2400" b="0" i="0" dirty="0">
                <a:solidFill>
                  <a:srgbClr val="D1D5DB"/>
                </a:solidFill>
                <a:effectLst/>
                <a:latin typeface="Calibri" panose="020F0502020204030204" pitchFamily="34" charset="0"/>
                <a:cs typeface="Calibri" panose="020F0502020204030204" pitchFamily="34" charset="0"/>
              </a:rPr>
              <a:t> </a:t>
            </a:r>
            <a:r>
              <a:rPr lang="en-US" sz="2000" b="0" i="0" dirty="0">
                <a:solidFill>
                  <a:srgbClr val="D1D5DB"/>
                </a:solidFill>
                <a:effectLst/>
                <a:latin typeface="Calibri" panose="020F0502020204030204" pitchFamily="34" charset="0"/>
                <a:cs typeface="Calibri" panose="020F0502020204030204" pitchFamily="34" charset="0"/>
              </a:rPr>
              <a:t>Now resembling their quantum-altered mother, the ducklings embarked on an intergalactic journey to reunite with her. Along the way, they encountered challenges that tested their newfound quantum abilities, but their determination and the bonds of family carried them forward</a:t>
            </a:r>
            <a:r>
              <a:rPr lang="en-US" sz="2400" b="0" i="0" dirty="0">
                <a:solidFill>
                  <a:srgbClr val="D1D5DB"/>
                </a:solidFill>
                <a:effectLst/>
                <a:latin typeface="Calibri" panose="020F0502020204030204" pitchFamily="34" charset="0"/>
                <a:cs typeface="Calibri" panose="020F0502020204030204" pitchFamily="34" charset="0"/>
              </a:rPr>
              <a:t>.</a:t>
            </a:r>
            <a:endParaRPr lang="en-US" sz="1800" b="0" i="0" dirty="0">
              <a:solidFill>
                <a:srgbClr val="D1D5DB"/>
              </a:solidFill>
              <a:effectLst/>
              <a:latin typeface="Calibri" panose="020F0502020204030204" pitchFamily="34" charset="0"/>
              <a:cs typeface="Calibri" panose="020F0502020204030204" pitchFamily="34" charset="0"/>
            </a:endParaRPr>
          </a:p>
          <a:p>
            <a:endParaRPr lang="en-US" sz="1800" dirty="0"/>
          </a:p>
        </p:txBody>
      </p:sp>
    </p:spTree>
    <p:extLst>
      <p:ext uri="{BB962C8B-B14F-4D97-AF65-F5344CB8AC3E}">
        <p14:creationId xmlns:p14="http://schemas.microsoft.com/office/powerpoint/2010/main" val="29775933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84225-59CC-8117-CE77-108D8A55E44C}"/>
              </a:ext>
            </a:extLst>
          </p:cNvPr>
          <p:cNvSpPr>
            <a:spLocks noGrp="1"/>
          </p:cNvSpPr>
          <p:nvPr>
            <p:ph type="title"/>
          </p:nvPr>
        </p:nvSpPr>
        <p:spPr/>
        <p:txBody>
          <a:bodyPr>
            <a:normAutofit fontScale="90000"/>
          </a:bodyPr>
          <a:lstStyle/>
          <a:p>
            <a:endParaRPr lang="en-US"/>
          </a:p>
        </p:txBody>
      </p:sp>
      <p:pic>
        <p:nvPicPr>
          <p:cNvPr id="3" name="clip1.mp4">
            <a:hlinkClick r:id="" action="ppaction://media"/>
            <a:extLst>
              <a:ext uri="{FF2B5EF4-FFF2-40B4-BE49-F238E27FC236}">
                <a16:creationId xmlns:a16="http://schemas.microsoft.com/office/drawing/2014/main" id="{A5DC2B15-5C4A-5FD1-06C9-ADB7BD3604A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9014" y="59792"/>
            <a:ext cx="8225971" cy="5023915"/>
          </a:xfrm>
          <a:prstGeom prst="rect">
            <a:avLst/>
          </a:prstGeom>
        </p:spPr>
      </p:pic>
    </p:spTree>
    <p:extLst>
      <p:ext uri="{BB962C8B-B14F-4D97-AF65-F5344CB8AC3E}">
        <p14:creationId xmlns:p14="http://schemas.microsoft.com/office/powerpoint/2010/main" val="1243609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0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5BC9A-9AC2-04B1-2B48-71F29890E3C6}"/>
              </a:ext>
            </a:extLst>
          </p:cNvPr>
          <p:cNvSpPr>
            <a:spLocks noGrp="1"/>
          </p:cNvSpPr>
          <p:nvPr>
            <p:ph type="title"/>
          </p:nvPr>
        </p:nvSpPr>
        <p:spPr/>
        <p:txBody>
          <a:bodyPr>
            <a:normAutofit fontScale="90000"/>
          </a:bodyPr>
          <a:lstStyle/>
          <a:p>
            <a:endParaRPr lang="en-US"/>
          </a:p>
        </p:txBody>
      </p:sp>
      <p:pic>
        <p:nvPicPr>
          <p:cNvPr id="3" name="clip2.mp4">
            <a:hlinkClick r:id="" action="ppaction://media"/>
            <a:extLst>
              <a:ext uri="{FF2B5EF4-FFF2-40B4-BE49-F238E27FC236}">
                <a16:creationId xmlns:a16="http://schemas.microsoft.com/office/drawing/2014/main" id="{4A98A441-EE4E-CB76-1ABA-4BEA900C5B4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63525"/>
            <a:ext cx="9144000" cy="4616450"/>
          </a:xfrm>
          <a:prstGeom prst="rect">
            <a:avLst/>
          </a:prstGeom>
        </p:spPr>
      </p:pic>
    </p:spTree>
    <p:extLst>
      <p:ext uri="{BB962C8B-B14F-4D97-AF65-F5344CB8AC3E}">
        <p14:creationId xmlns:p14="http://schemas.microsoft.com/office/powerpoint/2010/main" val="437558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1078E-8336-EA47-CCC0-9B821E57F13A}"/>
              </a:ext>
            </a:extLst>
          </p:cNvPr>
          <p:cNvSpPr>
            <a:spLocks noGrp="1"/>
          </p:cNvSpPr>
          <p:nvPr>
            <p:ph type="title"/>
          </p:nvPr>
        </p:nvSpPr>
        <p:spPr>
          <a:xfrm>
            <a:off x="311700" y="445025"/>
            <a:ext cx="8520600" cy="3653446"/>
          </a:xfrm>
        </p:spPr>
        <p:txBody>
          <a:bodyPr>
            <a:normAutofit/>
          </a:bodyPr>
          <a:lstStyle/>
          <a:p>
            <a:pPr algn="ctr"/>
            <a:r>
              <a:rPr lang="en-US" sz="3600" dirty="0"/>
              <a:t>GAME PLAY</a:t>
            </a:r>
          </a:p>
        </p:txBody>
      </p:sp>
    </p:spTree>
    <p:extLst>
      <p:ext uri="{BB962C8B-B14F-4D97-AF65-F5344CB8AC3E}">
        <p14:creationId xmlns:p14="http://schemas.microsoft.com/office/powerpoint/2010/main" val="4011005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p:nvPr/>
        </p:nvSpPr>
        <p:spPr>
          <a:xfrm>
            <a:off x="200475" y="1692150"/>
            <a:ext cx="8701200" cy="110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6000" b="1">
                <a:solidFill>
                  <a:schemeClr val="lt1"/>
                </a:solidFill>
                <a:latin typeface="Proxima Nova"/>
                <a:ea typeface="Proxima Nova"/>
                <a:cs typeface="Proxima Nova"/>
                <a:sym typeface="Proxima Nova"/>
              </a:rPr>
              <a:t>Some quantum concepts….</a:t>
            </a:r>
            <a:endParaRPr sz="6000" b="1">
              <a:solidFill>
                <a:schemeClr val="lt1"/>
              </a:solidFill>
              <a:latin typeface="Montserrat"/>
              <a:ea typeface="Montserrat"/>
              <a:cs typeface="Montserrat"/>
              <a:sym typeface="Montserrat"/>
            </a:endParaRPr>
          </a:p>
        </p:txBody>
      </p:sp>
      <p:sp>
        <p:nvSpPr>
          <p:cNvPr id="72" name="Google Shape;72;p15"/>
          <p:cNvSpPr txBox="1"/>
          <p:nvPr/>
        </p:nvSpPr>
        <p:spPr>
          <a:xfrm>
            <a:off x="124275" y="4591175"/>
            <a:ext cx="3768600" cy="472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sz="1500" i="1">
                <a:solidFill>
                  <a:schemeClr val="lt1"/>
                </a:solidFill>
                <a:latin typeface="Proxima Nova"/>
                <a:ea typeface="Proxima Nova"/>
                <a:cs typeface="Proxima Nova"/>
                <a:sym typeface="Proxima Nova"/>
              </a:rPr>
              <a:t>IonQ’s Challenge</a:t>
            </a:r>
            <a:endParaRPr sz="1500" i="1">
              <a:solidFill>
                <a:schemeClr val="lt1"/>
              </a:solidFill>
              <a:latin typeface="Proxima Nova"/>
              <a:ea typeface="Proxima Nova"/>
              <a:cs typeface="Proxima Nova"/>
              <a:sym typeface="Proxima Nov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3"/>
          <p:cNvSpPr txBox="1"/>
          <p:nvPr/>
        </p:nvSpPr>
        <p:spPr>
          <a:xfrm>
            <a:off x="2387850" y="1613250"/>
            <a:ext cx="4368300" cy="9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6000" b="1">
                <a:solidFill>
                  <a:schemeClr val="lt1"/>
                </a:solidFill>
                <a:latin typeface="Proxima Nova"/>
                <a:ea typeface="Proxima Nova"/>
                <a:cs typeface="Proxima Nova"/>
                <a:sym typeface="Proxima Nova"/>
              </a:rPr>
              <a:t>Thank You</a:t>
            </a:r>
            <a:endParaRPr sz="6000" b="1">
              <a:solidFill>
                <a:schemeClr val="lt1"/>
              </a:solidFill>
              <a:latin typeface="Montserrat"/>
              <a:ea typeface="Montserrat"/>
              <a:cs typeface="Montserrat"/>
              <a:sym typeface="Montserrat"/>
            </a:endParaRPr>
          </a:p>
        </p:txBody>
      </p:sp>
      <p:cxnSp>
        <p:nvCxnSpPr>
          <p:cNvPr id="136" name="Google Shape;136;p23"/>
          <p:cNvCxnSpPr/>
          <p:nvPr/>
        </p:nvCxnSpPr>
        <p:spPr>
          <a:xfrm rot="10800000" flipH="1">
            <a:off x="2850550" y="2564650"/>
            <a:ext cx="3486300" cy="15600"/>
          </a:xfrm>
          <a:prstGeom prst="straightConnector1">
            <a:avLst/>
          </a:prstGeom>
          <a:noFill/>
          <a:ln w="38100" cap="flat" cmpd="sng">
            <a:solidFill>
              <a:schemeClr val="dk2"/>
            </a:solidFill>
            <a:prstDash val="solid"/>
            <a:round/>
            <a:headEnd type="none" w="med" len="med"/>
            <a:tailEnd type="none" w="med" len="med"/>
          </a:ln>
        </p:spPr>
      </p:cxnSp>
      <p:sp>
        <p:nvSpPr>
          <p:cNvPr id="137" name="Google Shape;137;p23"/>
          <p:cNvSpPr txBox="1"/>
          <p:nvPr/>
        </p:nvSpPr>
        <p:spPr>
          <a:xfrm>
            <a:off x="124275" y="4591175"/>
            <a:ext cx="3768600" cy="472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sz="2100" i="1">
                <a:solidFill>
                  <a:schemeClr val="lt1"/>
                </a:solidFill>
                <a:latin typeface="Proxima Nova"/>
                <a:ea typeface="Proxima Nova"/>
                <a:cs typeface="Proxima Nova"/>
                <a:sym typeface="Proxima Nova"/>
              </a:rPr>
              <a:t>IonQ’’s Challenge</a:t>
            </a:r>
            <a:endParaRPr sz="2100" i="1">
              <a:solidFill>
                <a:schemeClr val="lt1"/>
              </a:solidFill>
              <a:latin typeface="Proxima Nova"/>
              <a:ea typeface="Proxima Nova"/>
              <a:cs typeface="Proxima Nova"/>
              <a:sym typeface="Proxima Nova"/>
            </a:endParaRPr>
          </a:p>
        </p:txBody>
      </p:sp>
      <p:pic>
        <p:nvPicPr>
          <p:cNvPr id="138" name="Google Shape;138;p23"/>
          <p:cNvPicPr preferRelativeResize="0"/>
          <p:nvPr/>
        </p:nvPicPr>
        <p:blipFill>
          <a:blip r:embed="rId3">
            <a:alphaModFix/>
          </a:blip>
          <a:stretch>
            <a:fillRect/>
          </a:stretch>
        </p:blipFill>
        <p:spPr>
          <a:xfrm>
            <a:off x="8032632" y="4629573"/>
            <a:ext cx="999270" cy="395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p:nvPr/>
        </p:nvSpPr>
        <p:spPr>
          <a:xfrm>
            <a:off x="145925" y="212300"/>
            <a:ext cx="8739300" cy="9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lt1"/>
                </a:solidFill>
                <a:latin typeface="Proxima Nova"/>
                <a:ea typeface="Proxima Nova"/>
                <a:cs typeface="Proxima Nova"/>
                <a:sym typeface="Proxima Nova"/>
              </a:rPr>
              <a:t>Wave-Particle duality: </a:t>
            </a:r>
            <a:endParaRPr sz="3600" b="1">
              <a:solidFill>
                <a:schemeClr val="lt1"/>
              </a:solidFill>
              <a:latin typeface="Proxima Nova"/>
              <a:ea typeface="Proxima Nova"/>
              <a:cs typeface="Proxima Nova"/>
              <a:sym typeface="Proxima Nova"/>
            </a:endParaRPr>
          </a:p>
          <a:p>
            <a:pPr marL="0" lvl="0" indent="0" algn="ctr" rtl="0">
              <a:spcBef>
                <a:spcPts val="0"/>
              </a:spcBef>
              <a:spcAft>
                <a:spcPts val="0"/>
              </a:spcAft>
              <a:buNone/>
            </a:pPr>
            <a:r>
              <a:rPr lang="en" sz="3600" b="1">
                <a:solidFill>
                  <a:schemeClr val="lt1"/>
                </a:solidFill>
                <a:latin typeface="Proxima Nova"/>
                <a:ea typeface="Proxima Nova"/>
                <a:cs typeface="Proxima Nova"/>
                <a:sym typeface="Proxima Nova"/>
              </a:rPr>
              <a:t>Quantum interference and superposition </a:t>
            </a:r>
            <a:endParaRPr sz="3600" b="1">
              <a:solidFill>
                <a:schemeClr val="lt1"/>
              </a:solidFill>
              <a:latin typeface="Montserrat"/>
              <a:ea typeface="Montserrat"/>
              <a:cs typeface="Montserrat"/>
              <a:sym typeface="Montserrat"/>
            </a:endParaRPr>
          </a:p>
        </p:txBody>
      </p:sp>
      <p:pic>
        <p:nvPicPr>
          <p:cNvPr id="78" name="Google Shape;78;p16"/>
          <p:cNvPicPr preferRelativeResize="0"/>
          <p:nvPr/>
        </p:nvPicPr>
        <p:blipFill>
          <a:blip r:embed="rId3">
            <a:alphaModFix/>
          </a:blip>
          <a:stretch>
            <a:fillRect/>
          </a:stretch>
        </p:blipFill>
        <p:spPr>
          <a:xfrm>
            <a:off x="838200" y="1356900"/>
            <a:ext cx="7568000" cy="3405600"/>
          </a:xfrm>
          <a:prstGeom prst="rect">
            <a:avLst/>
          </a:prstGeom>
          <a:noFill/>
          <a:ln>
            <a:noFill/>
          </a:ln>
        </p:spPr>
      </p:pic>
      <p:cxnSp>
        <p:nvCxnSpPr>
          <p:cNvPr id="79" name="Google Shape;79;p16"/>
          <p:cNvCxnSpPr/>
          <p:nvPr/>
        </p:nvCxnSpPr>
        <p:spPr>
          <a:xfrm>
            <a:off x="2317025" y="698300"/>
            <a:ext cx="4424400" cy="0"/>
          </a:xfrm>
          <a:prstGeom prst="straightConnector1">
            <a:avLst/>
          </a:prstGeom>
          <a:noFill/>
          <a:ln w="38100" cap="flat" cmpd="sng">
            <a:solidFill>
              <a:schemeClr val="dk2"/>
            </a:solidFill>
            <a:prstDash val="solid"/>
            <a:round/>
            <a:headEnd type="none" w="med" len="med"/>
            <a:tailEnd type="none" w="med" len="med"/>
          </a:ln>
        </p:spPr>
      </p:cxnSp>
      <p:sp>
        <p:nvSpPr>
          <p:cNvPr id="80" name="Google Shape;80;p16"/>
          <p:cNvSpPr txBox="1"/>
          <p:nvPr/>
        </p:nvSpPr>
        <p:spPr>
          <a:xfrm>
            <a:off x="724375" y="4762500"/>
            <a:ext cx="73269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endParaRPr sz="1600">
              <a:solidFill>
                <a:schemeClr val="lt1"/>
              </a:solidFill>
              <a:highlight>
                <a:srgbClr val="000000"/>
              </a:highlight>
              <a:latin typeface="Proxima Nova"/>
              <a:ea typeface="Proxima Nova"/>
              <a:cs typeface="Proxima Nova"/>
              <a:sym typeface="Proxima Nova"/>
            </a:endParaRPr>
          </a:p>
        </p:txBody>
      </p:sp>
      <p:sp>
        <p:nvSpPr>
          <p:cNvPr id="81" name="Google Shape;81;p16"/>
          <p:cNvSpPr txBox="1"/>
          <p:nvPr/>
        </p:nvSpPr>
        <p:spPr>
          <a:xfrm>
            <a:off x="124275" y="4591175"/>
            <a:ext cx="3768600" cy="472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sz="1500" i="1">
                <a:solidFill>
                  <a:schemeClr val="lt1"/>
                </a:solidFill>
                <a:latin typeface="Proxima Nova"/>
                <a:ea typeface="Proxima Nova"/>
                <a:cs typeface="Proxima Nova"/>
                <a:sym typeface="Proxima Nova"/>
              </a:rPr>
              <a:t>IonQ’s Challenge</a:t>
            </a:r>
            <a:endParaRPr sz="1500" i="1">
              <a:solidFill>
                <a:schemeClr val="lt1"/>
              </a:solidFill>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p:nvPr/>
        </p:nvSpPr>
        <p:spPr>
          <a:xfrm>
            <a:off x="145925" y="212300"/>
            <a:ext cx="8739300" cy="9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lt1"/>
                </a:solidFill>
                <a:latin typeface="Proxima Nova"/>
                <a:ea typeface="Proxima Nova"/>
                <a:cs typeface="Proxima Nova"/>
                <a:sym typeface="Proxima Nova"/>
              </a:rPr>
              <a:t>Quantum Entanglement</a:t>
            </a:r>
            <a:endParaRPr sz="3600" b="1">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sz="3600" b="1">
              <a:solidFill>
                <a:schemeClr val="lt1"/>
              </a:solidFill>
              <a:latin typeface="Montserrat"/>
              <a:ea typeface="Montserrat"/>
              <a:cs typeface="Montserrat"/>
              <a:sym typeface="Montserrat"/>
            </a:endParaRPr>
          </a:p>
        </p:txBody>
      </p:sp>
      <p:cxnSp>
        <p:nvCxnSpPr>
          <p:cNvPr id="87" name="Google Shape;87;p17"/>
          <p:cNvCxnSpPr/>
          <p:nvPr/>
        </p:nvCxnSpPr>
        <p:spPr>
          <a:xfrm>
            <a:off x="2145075" y="774500"/>
            <a:ext cx="4877700" cy="0"/>
          </a:xfrm>
          <a:prstGeom prst="straightConnector1">
            <a:avLst/>
          </a:prstGeom>
          <a:noFill/>
          <a:ln w="38100" cap="flat" cmpd="sng">
            <a:solidFill>
              <a:schemeClr val="dk2"/>
            </a:solidFill>
            <a:prstDash val="solid"/>
            <a:round/>
            <a:headEnd type="none" w="med" len="med"/>
            <a:tailEnd type="none" w="med" len="med"/>
          </a:ln>
        </p:spPr>
      </p:cxnSp>
      <p:pic>
        <p:nvPicPr>
          <p:cNvPr id="88" name="Google Shape;88;p17"/>
          <p:cNvPicPr preferRelativeResize="0"/>
          <p:nvPr/>
        </p:nvPicPr>
        <p:blipFill>
          <a:blip r:embed="rId3">
            <a:alphaModFix/>
          </a:blip>
          <a:stretch>
            <a:fillRect/>
          </a:stretch>
        </p:blipFill>
        <p:spPr>
          <a:xfrm>
            <a:off x="1297088" y="1026150"/>
            <a:ext cx="6549823" cy="3667901"/>
          </a:xfrm>
          <a:prstGeom prst="rect">
            <a:avLst/>
          </a:prstGeom>
          <a:noFill/>
          <a:ln>
            <a:noFill/>
          </a:ln>
        </p:spPr>
      </p:pic>
      <p:sp>
        <p:nvSpPr>
          <p:cNvPr id="89" name="Google Shape;89;p17"/>
          <p:cNvSpPr txBox="1"/>
          <p:nvPr/>
        </p:nvSpPr>
        <p:spPr>
          <a:xfrm>
            <a:off x="908550" y="4512950"/>
            <a:ext cx="73269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a:solidFill>
                  <a:srgbClr val="FFFFFF"/>
                </a:solidFill>
                <a:highlight>
                  <a:schemeClr val="dk1"/>
                </a:highlight>
                <a:latin typeface="Roboto"/>
                <a:ea typeface="Roboto"/>
                <a:cs typeface="Roboto"/>
                <a:sym typeface="Roboto"/>
              </a:rPr>
              <a:t>quantamagazine.org</a:t>
            </a:r>
            <a:endParaRPr sz="1500">
              <a:solidFill>
                <a:srgbClr val="FFFFFF"/>
              </a:solidFill>
              <a:highlight>
                <a:schemeClr val="dk1"/>
              </a:highlight>
              <a:latin typeface="Proxima Nova"/>
              <a:ea typeface="Proxima Nova"/>
              <a:cs typeface="Proxima Nova"/>
              <a:sym typeface="Proxima Nova"/>
            </a:endParaRPr>
          </a:p>
        </p:txBody>
      </p:sp>
      <p:sp>
        <p:nvSpPr>
          <p:cNvPr id="90" name="Google Shape;90;p17"/>
          <p:cNvSpPr txBox="1"/>
          <p:nvPr/>
        </p:nvSpPr>
        <p:spPr>
          <a:xfrm>
            <a:off x="124275" y="4591175"/>
            <a:ext cx="3768600" cy="472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sz="1500" i="1">
                <a:solidFill>
                  <a:schemeClr val="lt1"/>
                </a:solidFill>
                <a:latin typeface="Proxima Nova"/>
                <a:ea typeface="Proxima Nova"/>
                <a:cs typeface="Proxima Nova"/>
                <a:sym typeface="Proxima Nova"/>
              </a:rPr>
              <a:t>IonQ’s Challenge</a:t>
            </a:r>
            <a:endParaRPr sz="1500" i="1">
              <a:solidFill>
                <a:schemeClr val="lt1"/>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p:nvPr/>
        </p:nvSpPr>
        <p:spPr>
          <a:xfrm>
            <a:off x="145925" y="212300"/>
            <a:ext cx="8739300" cy="9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lt1"/>
                </a:solidFill>
                <a:latin typeface="Proxima Nova"/>
                <a:ea typeface="Proxima Nova"/>
                <a:cs typeface="Proxima Nova"/>
                <a:sym typeface="Proxima Nova"/>
              </a:rPr>
              <a:t>Quantum Teleportation</a:t>
            </a:r>
            <a:endParaRPr sz="3600" b="1">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sz="3600" b="1">
              <a:solidFill>
                <a:schemeClr val="lt1"/>
              </a:solidFill>
              <a:latin typeface="Montserrat"/>
              <a:ea typeface="Montserrat"/>
              <a:cs typeface="Montserrat"/>
              <a:sym typeface="Montserrat"/>
            </a:endParaRPr>
          </a:p>
        </p:txBody>
      </p:sp>
      <p:cxnSp>
        <p:nvCxnSpPr>
          <p:cNvPr id="96" name="Google Shape;96;p18"/>
          <p:cNvCxnSpPr/>
          <p:nvPr/>
        </p:nvCxnSpPr>
        <p:spPr>
          <a:xfrm>
            <a:off x="2145075" y="774500"/>
            <a:ext cx="4877700" cy="0"/>
          </a:xfrm>
          <a:prstGeom prst="straightConnector1">
            <a:avLst/>
          </a:prstGeom>
          <a:noFill/>
          <a:ln w="38100" cap="flat" cmpd="sng">
            <a:solidFill>
              <a:schemeClr val="dk2"/>
            </a:solidFill>
            <a:prstDash val="solid"/>
            <a:round/>
            <a:headEnd type="none" w="med" len="med"/>
            <a:tailEnd type="none" w="med" len="med"/>
          </a:ln>
        </p:spPr>
      </p:cxnSp>
      <p:pic>
        <p:nvPicPr>
          <p:cNvPr id="97" name="Google Shape;97;p18"/>
          <p:cNvPicPr preferRelativeResize="0"/>
          <p:nvPr/>
        </p:nvPicPr>
        <p:blipFill>
          <a:blip r:embed="rId3">
            <a:alphaModFix/>
          </a:blip>
          <a:stretch>
            <a:fillRect/>
          </a:stretch>
        </p:blipFill>
        <p:spPr>
          <a:xfrm>
            <a:off x="1403100" y="951925"/>
            <a:ext cx="6535841" cy="3667901"/>
          </a:xfrm>
          <a:prstGeom prst="rect">
            <a:avLst/>
          </a:prstGeom>
          <a:noFill/>
          <a:ln>
            <a:noFill/>
          </a:ln>
        </p:spPr>
      </p:pic>
      <p:sp>
        <p:nvSpPr>
          <p:cNvPr id="98" name="Google Shape;98;p18"/>
          <p:cNvSpPr txBox="1"/>
          <p:nvPr/>
        </p:nvSpPr>
        <p:spPr>
          <a:xfrm>
            <a:off x="3083925" y="4690125"/>
            <a:ext cx="3000000" cy="323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00" b="1">
                <a:solidFill>
                  <a:schemeClr val="lt1"/>
                </a:solidFill>
                <a:highlight>
                  <a:schemeClr val="dk1"/>
                </a:highlight>
                <a:latin typeface="Georgia"/>
                <a:ea typeface="Georgia"/>
                <a:cs typeface="Georgia"/>
                <a:sym typeface="Georgia"/>
              </a:rPr>
              <a:t>minutephysics//YouTube</a:t>
            </a:r>
            <a:endParaRPr sz="1600">
              <a:solidFill>
                <a:schemeClr val="lt1"/>
              </a:solidFill>
              <a:highlight>
                <a:schemeClr val="dk1"/>
              </a:highlight>
              <a:latin typeface="Proxima Nova"/>
              <a:ea typeface="Proxima Nova"/>
              <a:cs typeface="Proxima Nova"/>
              <a:sym typeface="Proxima Nova"/>
            </a:endParaRPr>
          </a:p>
        </p:txBody>
      </p:sp>
      <p:sp>
        <p:nvSpPr>
          <p:cNvPr id="99" name="Google Shape;99;p18"/>
          <p:cNvSpPr txBox="1"/>
          <p:nvPr/>
        </p:nvSpPr>
        <p:spPr>
          <a:xfrm>
            <a:off x="124275" y="4591175"/>
            <a:ext cx="3768600" cy="472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sz="1500" i="1">
                <a:solidFill>
                  <a:schemeClr val="lt1"/>
                </a:solidFill>
                <a:latin typeface="Proxima Nova"/>
                <a:ea typeface="Proxima Nova"/>
                <a:cs typeface="Proxima Nova"/>
                <a:sym typeface="Proxima Nova"/>
              </a:rPr>
              <a:t>IonQ’s Challenge</a:t>
            </a:r>
            <a:endParaRPr sz="1500" i="1">
              <a:solidFill>
                <a:schemeClr val="lt1"/>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9"/>
          <p:cNvSpPr txBox="1"/>
          <p:nvPr/>
        </p:nvSpPr>
        <p:spPr>
          <a:xfrm>
            <a:off x="2387850" y="59900"/>
            <a:ext cx="4368300" cy="9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6000" b="1">
                <a:solidFill>
                  <a:schemeClr val="lt1"/>
                </a:solidFill>
                <a:latin typeface="Proxima Nova"/>
                <a:ea typeface="Proxima Nova"/>
                <a:cs typeface="Proxima Nova"/>
                <a:sym typeface="Proxima Nova"/>
              </a:rPr>
              <a:t>X-gate</a:t>
            </a:r>
            <a:endParaRPr sz="6000" b="1">
              <a:solidFill>
                <a:schemeClr val="lt1"/>
              </a:solidFill>
              <a:latin typeface="Montserrat"/>
              <a:ea typeface="Montserrat"/>
              <a:cs typeface="Montserrat"/>
              <a:sym typeface="Montserrat"/>
            </a:endParaRPr>
          </a:p>
        </p:txBody>
      </p:sp>
      <p:cxnSp>
        <p:nvCxnSpPr>
          <p:cNvPr id="105" name="Google Shape;105;p19"/>
          <p:cNvCxnSpPr/>
          <p:nvPr/>
        </p:nvCxnSpPr>
        <p:spPr>
          <a:xfrm rot="10800000" flipH="1">
            <a:off x="3262925" y="1034575"/>
            <a:ext cx="2599500" cy="5700"/>
          </a:xfrm>
          <a:prstGeom prst="straightConnector1">
            <a:avLst/>
          </a:prstGeom>
          <a:noFill/>
          <a:ln w="38100" cap="flat" cmpd="sng">
            <a:solidFill>
              <a:schemeClr val="dk2"/>
            </a:solidFill>
            <a:prstDash val="solid"/>
            <a:round/>
            <a:headEnd type="none" w="med" len="med"/>
            <a:tailEnd type="none" w="med" len="med"/>
          </a:ln>
        </p:spPr>
      </p:cxnSp>
      <p:pic>
        <p:nvPicPr>
          <p:cNvPr id="106" name="Google Shape;106;p19"/>
          <p:cNvPicPr preferRelativeResize="0"/>
          <p:nvPr/>
        </p:nvPicPr>
        <p:blipFill>
          <a:blip r:embed="rId3">
            <a:alphaModFix/>
          </a:blip>
          <a:stretch>
            <a:fillRect/>
          </a:stretch>
        </p:blipFill>
        <p:spPr>
          <a:xfrm>
            <a:off x="5962188" y="1284800"/>
            <a:ext cx="2834035" cy="3306374"/>
          </a:xfrm>
          <a:prstGeom prst="rect">
            <a:avLst/>
          </a:prstGeom>
          <a:noFill/>
          <a:ln>
            <a:noFill/>
          </a:ln>
        </p:spPr>
      </p:pic>
      <p:sp>
        <p:nvSpPr>
          <p:cNvPr id="107" name="Google Shape;107;p19"/>
          <p:cNvSpPr txBox="1"/>
          <p:nvPr/>
        </p:nvSpPr>
        <p:spPr>
          <a:xfrm>
            <a:off x="1407050" y="1844775"/>
            <a:ext cx="3000000" cy="1416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lt1"/>
                </a:solidFill>
              </a:rPr>
              <a:t>The Pauli-X gate is a single-qubit rotation through π radians around the x-axis.</a:t>
            </a:r>
            <a:endParaRPr sz="2000">
              <a:solidFill>
                <a:schemeClr val="lt1"/>
              </a:solidFill>
            </a:endParaRPr>
          </a:p>
        </p:txBody>
      </p:sp>
      <p:sp>
        <p:nvSpPr>
          <p:cNvPr id="108" name="Google Shape;108;p19"/>
          <p:cNvSpPr txBox="1"/>
          <p:nvPr/>
        </p:nvSpPr>
        <p:spPr>
          <a:xfrm>
            <a:off x="5962199" y="4596575"/>
            <a:ext cx="28341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lt1"/>
                </a:solidFill>
                <a:latin typeface="Proxima Nova"/>
                <a:ea typeface="Proxima Nova"/>
                <a:cs typeface="Proxima Nova"/>
                <a:sym typeface="Proxima Nova"/>
              </a:rPr>
              <a:t> lewisla.gitbook.io</a:t>
            </a:r>
            <a:endParaRPr sz="1000">
              <a:solidFill>
                <a:schemeClr val="lt1"/>
              </a:solidFill>
              <a:latin typeface="Proxima Nova"/>
              <a:ea typeface="Proxima Nova"/>
              <a:cs typeface="Proxima Nova"/>
              <a:sym typeface="Proxima Nova"/>
            </a:endParaRPr>
          </a:p>
        </p:txBody>
      </p:sp>
      <p:sp>
        <p:nvSpPr>
          <p:cNvPr id="109" name="Google Shape;109;p19"/>
          <p:cNvSpPr txBox="1"/>
          <p:nvPr/>
        </p:nvSpPr>
        <p:spPr>
          <a:xfrm>
            <a:off x="124275" y="4591175"/>
            <a:ext cx="3768600" cy="472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sz="1500" i="1">
                <a:solidFill>
                  <a:schemeClr val="lt1"/>
                </a:solidFill>
                <a:latin typeface="Proxima Nova"/>
                <a:ea typeface="Proxima Nova"/>
                <a:cs typeface="Proxima Nova"/>
                <a:sym typeface="Proxima Nova"/>
              </a:rPr>
              <a:t>IonQ’s Challenge</a:t>
            </a:r>
            <a:endParaRPr sz="1500" i="1">
              <a:solidFill>
                <a:schemeClr val="lt1"/>
              </a:solidFill>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txBox="1"/>
          <p:nvPr/>
        </p:nvSpPr>
        <p:spPr>
          <a:xfrm>
            <a:off x="202350" y="2272750"/>
            <a:ext cx="8739300" cy="9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900" b="1">
                <a:solidFill>
                  <a:schemeClr val="lt1"/>
                </a:solidFill>
                <a:latin typeface="Proxima Nova"/>
                <a:ea typeface="Proxima Nova"/>
                <a:cs typeface="Proxima Nova"/>
                <a:sym typeface="Proxima Nova"/>
              </a:rPr>
              <a:t>Our story’s characters… </a:t>
            </a:r>
            <a:endParaRPr sz="3900" b="1">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sz="3000" b="1">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sz="3000" b="1">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p:nvPr/>
        </p:nvSpPr>
        <p:spPr>
          <a:xfrm>
            <a:off x="136950" y="333400"/>
            <a:ext cx="8739300" cy="9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900" b="1">
                <a:solidFill>
                  <a:schemeClr val="lt1"/>
                </a:solidFill>
                <a:latin typeface="Proxima Nova"/>
                <a:ea typeface="Proxima Nova"/>
                <a:cs typeface="Proxima Nova"/>
                <a:sym typeface="Proxima Nova"/>
              </a:rPr>
              <a:t>Characters: </a:t>
            </a:r>
            <a:endParaRPr sz="3900" b="1">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sz="3000" b="1">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sz="3000" b="1">
              <a:solidFill>
                <a:schemeClr val="lt1"/>
              </a:solidFill>
              <a:latin typeface="Montserrat"/>
              <a:ea typeface="Montserrat"/>
              <a:cs typeface="Montserrat"/>
              <a:sym typeface="Montserrat"/>
            </a:endParaRPr>
          </a:p>
        </p:txBody>
      </p:sp>
      <p:cxnSp>
        <p:nvCxnSpPr>
          <p:cNvPr id="120" name="Google Shape;120;p21"/>
          <p:cNvCxnSpPr/>
          <p:nvPr/>
        </p:nvCxnSpPr>
        <p:spPr>
          <a:xfrm>
            <a:off x="3223800" y="700275"/>
            <a:ext cx="2688900" cy="0"/>
          </a:xfrm>
          <a:prstGeom prst="straightConnector1">
            <a:avLst/>
          </a:prstGeom>
          <a:noFill/>
          <a:ln w="38100" cap="flat" cmpd="sng">
            <a:solidFill>
              <a:schemeClr val="dk2"/>
            </a:solidFill>
            <a:prstDash val="solid"/>
            <a:round/>
            <a:headEnd type="none" w="med" len="med"/>
            <a:tailEnd type="none" w="med" len="med"/>
          </a:ln>
        </p:spPr>
      </p:cxnSp>
      <p:sp>
        <p:nvSpPr>
          <p:cNvPr id="121" name="Google Shape;121;p21"/>
          <p:cNvSpPr txBox="1"/>
          <p:nvPr/>
        </p:nvSpPr>
        <p:spPr>
          <a:xfrm>
            <a:off x="1009950" y="880000"/>
            <a:ext cx="75615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a:solidFill>
                  <a:schemeClr val="lt1"/>
                </a:solidFill>
                <a:latin typeface="Proxima Nova"/>
                <a:ea typeface="Proxima Nova"/>
                <a:cs typeface="Proxima Nova"/>
                <a:sym typeface="Proxima Nova"/>
              </a:rPr>
              <a:t>Mama and her ducklings</a:t>
            </a:r>
            <a:endParaRPr sz="30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800">
              <a:solidFill>
                <a:schemeClr val="dk1"/>
              </a:solidFill>
              <a:latin typeface="Proxima Nova"/>
              <a:ea typeface="Proxima Nova"/>
              <a:cs typeface="Proxima Nova"/>
              <a:sym typeface="Proxima Nova"/>
            </a:endParaRPr>
          </a:p>
        </p:txBody>
      </p:sp>
      <p:pic>
        <p:nvPicPr>
          <p:cNvPr id="122" name="Google Shape;122;p21"/>
          <p:cNvPicPr preferRelativeResize="0"/>
          <p:nvPr/>
        </p:nvPicPr>
        <p:blipFill>
          <a:blip r:embed="rId3">
            <a:alphaModFix/>
          </a:blip>
          <a:stretch>
            <a:fillRect/>
          </a:stretch>
        </p:blipFill>
        <p:spPr>
          <a:xfrm>
            <a:off x="1874050" y="1604600"/>
            <a:ext cx="5829300" cy="3105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2"/>
          <p:cNvSpPr txBox="1"/>
          <p:nvPr/>
        </p:nvSpPr>
        <p:spPr>
          <a:xfrm>
            <a:off x="298325" y="417500"/>
            <a:ext cx="8739300" cy="9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900" b="1">
                <a:solidFill>
                  <a:schemeClr val="lt1"/>
                </a:solidFill>
                <a:latin typeface="Proxima Nova"/>
                <a:ea typeface="Proxima Nova"/>
                <a:cs typeface="Proxima Nova"/>
                <a:sym typeface="Proxima Nova"/>
              </a:rPr>
              <a:t>Character: Cat </a:t>
            </a:r>
            <a:endParaRPr sz="3900" b="1">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sz="3000" b="1">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sz="3000" b="1">
              <a:solidFill>
                <a:schemeClr val="lt1"/>
              </a:solidFill>
              <a:latin typeface="Montserrat"/>
              <a:ea typeface="Montserrat"/>
              <a:cs typeface="Montserrat"/>
              <a:sym typeface="Montserrat"/>
            </a:endParaRPr>
          </a:p>
        </p:txBody>
      </p:sp>
      <p:cxnSp>
        <p:nvCxnSpPr>
          <p:cNvPr id="128" name="Google Shape;128;p22"/>
          <p:cNvCxnSpPr/>
          <p:nvPr/>
        </p:nvCxnSpPr>
        <p:spPr>
          <a:xfrm>
            <a:off x="3085050" y="713950"/>
            <a:ext cx="3283200" cy="31200"/>
          </a:xfrm>
          <a:prstGeom prst="straightConnector1">
            <a:avLst/>
          </a:prstGeom>
          <a:noFill/>
          <a:ln w="38100" cap="flat" cmpd="sng">
            <a:solidFill>
              <a:schemeClr val="dk2"/>
            </a:solidFill>
            <a:prstDash val="solid"/>
            <a:round/>
            <a:headEnd type="none" w="med" len="med"/>
            <a:tailEnd type="none" w="med" len="med"/>
          </a:ln>
        </p:spPr>
      </p:cxnSp>
      <p:sp>
        <p:nvSpPr>
          <p:cNvPr id="129" name="Google Shape;129;p22"/>
          <p:cNvSpPr txBox="1"/>
          <p:nvPr/>
        </p:nvSpPr>
        <p:spPr>
          <a:xfrm>
            <a:off x="1029275" y="948425"/>
            <a:ext cx="75615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3000" b="1">
                <a:solidFill>
                  <a:schemeClr val="lt1"/>
                </a:solidFill>
                <a:latin typeface="Proxima Nova"/>
                <a:ea typeface="Proxima Nova"/>
                <a:cs typeface="Proxima Nova"/>
                <a:sym typeface="Proxima Nova"/>
              </a:rPr>
              <a:t>The quantum purrrpetrator.</a:t>
            </a:r>
            <a:endParaRPr sz="3000" b="1">
              <a:solidFill>
                <a:schemeClr val="lt1"/>
              </a:solidFill>
              <a:latin typeface="Montserrat"/>
              <a:ea typeface="Montserrat"/>
              <a:cs typeface="Montserrat"/>
              <a:sym typeface="Montserrat"/>
            </a:endParaRPr>
          </a:p>
          <a:p>
            <a:pPr marL="0" lvl="0" indent="0" algn="l" rtl="0">
              <a:spcBef>
                <a:spcPts val="0"/>
              </a:spcBef>
              <a:spcAft>
                <a:spcPts val="0"/>
              </a:spcAft>
              <a:buNone/>
            </a:pPr>
            <a:endParaRPr sz="1800">
              <a:solidFill>
                <a:schemeClr val="dk1"/>
              </a:solidFill>
              <a:latin typeface="Proxima Nova"/>
              <a:ea typeface="Proxima Nova"/>
              <a:cs typeface="Proxima Nova"/>
              <a:sym typeface="Proxima Nova"/>
            </a:endParaRPr>
          </a:p>
        </p:txBody>
      </p:sp>
      <p:pic>
        <p:nvPicPr>
          <p:cNvPr id="130" name="Google Shape;130;p22"/>
          <p:cNvPicPr preferRelativeResize="0"/>
          <p:nvPr/>
        </p:nvPicPr>
        <p:blipFill>
          <a:blip r:embed="rId3">
            <a:alphaModFix/>
          </a:blip>
          <a:stretch>
            <a:fillRect/>
          </a:stretch>
        </p:blipFill>
        <p:spPr>
          <a:xfrm>
            <a:off x="3168288" y="1819025"/>
            <a:ext cx="2999367" cy="2966874"/>
          </a:xfrm>
          <a:prstGeom prst="rect">
            <a:avLst/>
          </a:prstGeom>
          <a:noFill/>
          <a:ln>
            <a:noFill/>
          </a:ln>
        </p:spPr>
      </p:pic>
    </p:spTree>
  </p:cSld>
  <p:clrMapOvr>
    <a:masterClrMapping/>
  </p:clrMapOvr>
</p:sld>
</file>

<file path=ppt/theme/theme1.xml><?xml version="1.0" encoding="utf-8"?>
<a:theme xmlns:a="http://schemas.openxmlformats.org/drawingml/2006/main" name="Spearmint">
  <a:themeElements>
    <a:clrScheme name="Spearmint">
      <a:dk1>
        <a:srgbClr val="000000"/>
      </a:dk1>
      <a:lt1>
        <a:srgbClr val="FFFFFF"/>
      </a:lt1>
      <a:dk2>
        <a:srgbClr val="FFFF00"/>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696</Words>
  <Application>Microsoft Macintosh PowerPoint</Application>
  <PresentationFormat>On-screen Show (16:9)</PresentationFormat>
  <Paragraphs>49</Paragraphs>
  <Slides>20</Slides>
  <Notes>11</Notes>
  <HiddenSlides>0</HiddenSlides>
  <MMClips>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Proxima Nova</vt:lpstr>
      <vt:lpstr>Copperplate Gothic Bold</vt:lpstr>
      <vt:lpstr>Arial</vt:lpstr>
      <vt:lpstr>Montserrat</vt:lpstr>
      <vt:lpstr>Montserrat Medium</vt:lpstr>
      <vt:lpstr>Roboto</vt:lpstr>
      <vt:lpstr>Georgia</vt:lpstr>
      <vt:lpstr>Calibri</vt:lpstr>
      <vt:lpstr>Spearmint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HAPPENED TO MAMA DUCK AND THEN DUCKLINGS</vt:lpstr>
      <vt:lpstr>The ducklings embark on a journey to master QC at the iQuHack University</vt:lpstr>
      <vt:lpstr>They get the gun and steal it</vt:lpstr>
      <vt:lpstr>With their knowledge they embark to reunite with their mother </vt:lpstr>
      <vt:lpstr>PowerPoint Presentation</vt:lpstr>
      <vt:lpstr>PowerPoint Presentation</vt:lpstr>
      <vt:lpstr>GAME PLAY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Tadiwanashe R Mavetera</cp:lastModifiedBy>
  <cp:revision>2</cp:revision>
  <dcterms:modified xsi:type="dcterms:W3CDTF">2024-02-04T14:58:16Z</dcterms:modified>
</cp:coreProperties>
</file>